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19"/>
  </p:notesMasterIdLst>
  <p:handoutMasterIdLst>
    <p:handoutMasterId r:id="rId20"/>
  </p:handoutMasterIdLst>
  <p:sldIdLst>
    <p:sldId id="302" r:id="rId2"/>
    <p:sldId id="305" r:id="rId3"/>
    <p:sldId id="306" r:id="rId4"/>
    <p:sldId id="280" r:id="rId5"/>
    <p:sldId id="281" r:id="rId6"/>
    <p:sldId id="307" r:id="rId7"/>
    <p:sldId id="308" r:id="rId8"/>
    <p:sldId id="309" r:id="rId9"/>
    <p:sldId id="314" r:id="rId10"/>
    <p:sldId id="313" r:id="rId11"/>
    <p:sldId id="285" r:id="rId12"/>
    <p:sldId id="286" r:id="rId13"/>
    <p:sldId id="287" r:id="rId14"/>
    <p:sldId id="288" r:id="rId15"/>
    <p:sldId id="289" r:id="rId16"/>
    <p:sldId id="303" r:id="rId17"/>
    <p:sldId id="301" r:id="rId18"/>
  </p:sldIdLst>
  <p:sldSz cx="7559675" cy="1069181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907" userDrawn="1">
          <p15:clr>
            <a:srgbClr val="A4A3A4"/>
          </p15:clr>
        </p15:guide>
        <p15:guide id="2" pos="1020" userDrawn="1">
          <p15:clr>
            <a:srgbClr val="A4A3A4"/>
          </p15:clr>
        </p15:guide>
        <p15:guide id="3" orient="horz" pos="336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rangelo Gentile" initials="PG" lastIdx="13" clrIdx="0">
    <p:extLst>
      <p:ext uri="{19B8F6BF-5375-455C-9EA6-DF929625EA0E}">
        <p15:presenceInfo xmlns:p15="http://schemas.microsoft.com/office/powerpoint/2012/main" userId="S-1-5-21-8915387-119489993-1287535205-68474" providerId="AD"/>
      </p:ext>
    </p:extLst>
  </p:cmAuthor>
  <p:cmAuthor id="2" name="Piero Nicodano" initials="PN" lastIdx="3" clrIdx="1">
    <p:extLst>
      <p:ext uri="{19B8F6BF-5375-455C-9EA6-DF929625EA0E}">
        <p15:presenceInfo xmlns:p15="http://schemas.microsoft.com/office/powerpoint/2012/main" userId="S-1-5-21-8915387-119489993-1287535205-35062" providerId="AD"/>
      </p:ext>
    </p:extLst>
  </p:cmAuthor>
  <p:cmAuthor id="3" name="Barbara Buonfiglioli" initials="BB" lastIdx="21" clrIdx="2">
    <p:extLst>
      <p:ext uri="{19B8F6BF-5375-455C-9EA6-DF929625EA0E}">
        <p15:presenceInfo xmlns:p15="http://schemas.microsoft.com/office/powerpoint/2012/main" userId="S-1-5-21-8915387-119489993-1287535205-257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2F2F2"/>
    <a:srgbClr val="808080"/>
    <a:srgbClr val="595959"/>
    <a:srgbClr val="FFD200"/>
    <a:srgbClr val="F0F0F0"/>
    <a:srgbClr val="FFFFFF"/>
    <a:srgbClr val="3C3C3C"/>
    <a:srgbClr val="D9D9D9"/>
    <a:srgbClr val="27AC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3" autoAdjust="0"/>
    <p:restoredTop sz="95380" autoAdjust="0"/>
  </p:normalViewPr>
  <p:slideViewPr>
    <p:cSldViewPr snapToGrid="0">
      <p:cViewPr>
        <p:scale>
          <a:sx n="80" d="100"/>
          <a:sy n="80" d="100"/>
        </p:scale>
        <p:origin x="1982" y="48"/>
      </p:cViewPr>
      <p:guideLst>
        <p:guide pos="907"/>
        <p:guide pos="1020"/>
        <p:guide orient="horz" pos="336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36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750F25-5900-4839-94F0-63E59C563533}"/>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3BF56F2-2709-4B24-8081-6E1597F16FD8}"/>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9A3690A3-AE5E-4E2C-90DB-9E4AAC420DB9}" type="datetimeFigureOut">
              <a:rPr lang="en-US" smtClean="0"/>
              <a:t>6/6/2019</a:t>
            </a:fld>
            <a:endParaRPr lang="en-US"/>
          </a:p>
        </p:txBody>
      </p:sp>
      <p:sp>
        <p:nvSpPr>
          <p:cNvPr id="4" name="Footer Placeholder 3">
            <a:extLst>
              <a:ext uri="{FF2B5EF4-FFF2-40B4-BE49-F238E27FC236}">
                <a16:creationId xmlns:a16="http://schemas.microsoft.com/office/drawing/2014/main" id="{004DD06F-51C0-4DB1-9F5C-DD5548C78794}"/>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D4259D-9093-4025-9353-2E9BF6357C52}"/>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39F5F68-B2A5-4619-B6F4-93156A6308FE}" type="slidenum">
              <a:rPr lang="en-US" smtClean="0"/>
              <a:t>‹#›</a:t>
            </a:fld>
            <a:endParaRPr lang="en-US"/>
          </a:p>
        </p:txBody>
      </p:sp>
    </p:spTree>
    <p:extLst>
      <p:ext uri="{BB962C8B-B14F-4D97-AF65-F5344CB8AC3E}">
        <p14:creationId xmlns:p14="http://schemas.microsoft.com/office/powerpoint/2010/main" val="3649440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7137" cy="513858"/>
          </a:xfrm>
          <a:prstGeom prst="rect">
            <a:avLst/>
          </a:prstGeom>
        </p:spPr>
        <p:txBody>
          <a:bodyPr vert="horz" lIns="94752" tIns="47377" rIns="94752" bIns="47377" rtlCol="0"/>
          <a:lstStyle>
            <a:lvl1pPr algn="l">
              <a:defRPr sz="1200">
                <a:latin typeface="EYInterstate Light" panose="02000506000000020004" pitchFamily="2" charset="0"/>
              </a:defRPr>
            </a:lvl1pPr>
          </a:lstStyle>
          <a:p>
            <a:endParaRPr lang="en-GB" dirty="0"/>
          </a:p>
        </p:txBody>
      </p:sp>
      <p:sp>
        <p:nvSpPr>
          <p:cNvPr id="3" name="Date Placeholder 2"/>
          <p:cNvSpPr>
            <a:spLocks noGrp="1"/>
          </p:cNvSpPr>
          <p:nvPr>
            <p:ph type="dt" idx="1"/>
          </p:nvPr>
        </p:nvSpPr>
        <p:spPr>
          <a:xfrm>
            <a:off x="4020506" y="2"/>
            <a:ext cx="3077137" cy="513858"/>
          </a:xfrm>
          <a:prstGeom prst="rect">
            <a:avLst/>
          </a:prstGeom>
        </p:spPr>
        <p:txBody>
          <a:bodyPr vert="horz" lIns="94752" tIns="47377" rIns="94752" bIns="47377" rtlCol="0"/>
          <a:lstStyle>
            <a:lvl1pPr algn="r">
              <a:defRPr sz="1200">
                <a:latin typeface="EYInterstate Light" panose="02000506000000020004" pitchFamily="2" charset="0"/>
              </a:defRPr>
            </a:lvl1pPr>
          </a:lstStyle>
          <a:p>
            <a:fld id="{89A90DD2-4388-44AA-8100-9B11CB377A6E}" type="datetimeFigureOut">
              <a:rPr lang="en-GB" smtClean="0"/>
              <a:pPr/>
              <a:t>06/06/2019</a:t>
            </a:fld>
            <a:endParaRPr lang="en-GB" dirty="0"/>
          </a:p>
        </p:txBody>
      </p:sp>
      <p:sp>
        <p:nvSpPr>
          <p:cNvPr id="4" name="Slide Image Placeholder 3"/>
          <p:cNvSpPr>
            <a:spLocks noGrp="1" noRot="1" noChangeAspect="1"/>
          </p:cNvSpPr>
          <p:nvPr>
            <p:ph type="sldImg" idx="2"/>
          </p:nvPr>
        </p:nvSpPr>
        <p:spPr>
          <a:xfrm>
            <a:off x="2328863" y="1279525"/>
            <a:ext cx="2441575" cy="3452813"/>
          </a:xfrm>
          <a:prstGeom prst="rect">
            <a:avLst/>
          </a:prstGeom>
          <a:noFill/>
          <a:ln w="12700">
            <a:solidFill>
              <a:prstClr val="black"/>
            </a:solidFill>
          </a:ln>
        </p:spPr>
        <p:txBody>
          <a:bodyPr vert="horz" lIns="94752" tIns="47377" rIns="94752" bIns="47377" rtlCol="0" anchor="ctr"/>
          <a:lstStyle/>
          <a:p>
            <a:endParaRPr lang="en-GB" dirty="0"/>
          </a:p>
        </p:txBody>
      </p:sp>
      <p:sp>
        <p:nvSpPr>
          <p:cNvPr id="5" name="Notes Placeholder 4"/>
          <p:cNvSpPr>
            <a:spLocks noGrp="1"/>
          </p:cNvSpPr>
          <p:nvPr>
            <p:ph type="body" sz="quarter" idx="3"/>
          </p:nvPr>
        </p:nvSpPr>
        <p:spPr>
          <a:xfrm>
            <a:off x="709600" y="4925838"/>
            <a:ext cx="5680103" cy="4029040"/>
          </a:xfrm>
          <a:prstGeom prst="rect">
            <a:avLst/>
          </a:prstGeom>
        </p:spPr>
        <p:txBody>
          <a:bodyPr vert="horz" lIns="94752" tIns="47377" rIns="94752" bIns="4737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0757"/>
            <a:ext cx="3077137" cy="513858"/>
          </a:xfrm>
          <a:prstGeom prst="rect">
            <a:avLst/>
          </a:prstGeom>
        </p:spPr>
        <p:txBody>
          <a:bodyPr vert="horz" lIns="94752" tIns="47377" rIns="94752" bIns="47377" rtlCol="0" anchor="b"/>
          <a:lstStyle>
            <a:lvl1pPr algn="l">
              <a:defRPr sz="1200">
                <a:latin typeface="EYInterstate Light" panose="02000506000000020004" pitchFamily="2" charset="0"/>
              </a:defRPr>
            </a:lvl1pPr>
          </a:lstStyle>
          <a:p>
            <a:endParaRPr lang="en-GB" dirty="0"/>
          </a:p>
        </p:txBody>
      </p:sp>
      <p:sp>
        <p:nvSpPr>
          <p:cNvPr id="7" name="Slide Number Placeholder 6"/>
          <p:cNvSpPr>
            <a:spLocks noGrp="1"/>
          </p:cNvSpPr>
          <p:nvPr>
            <p:ph type="sldNum" sz="quarter" idx="5"/>
          </p:nvPr>
        </p:nvSpPr>
        <p:spPr>
          <a:xfrm>
            <a:off x="4020506" y="9720757"/>
            <a:ext cx="3077137" cy="513858"/>
          </a:xfrm>
          <a:prstGeom prst="rect">
            <a:avLst/>
          </a:prstGeom>
        </p:spPr>
        <p:txBody>
          <a:bodyPr vert="horz" lIns="94752" tIns="47377" rIns="94752" bIns="47377" rtlCol="0" anchor="b"/>
          <a:lstStyle>
            <a:lvl1pPr algn="r">
              <a:defRPr sz="1200">
                <a:latin typeface="EYInterstate Light" panose="02000506000000020004" pitchFamily="2" charset="0"/>
              </a:defRPr>
            </a:lvl1pPr>
          </a:lstStyle>
          <a:p>
            <a:fld id="{8DEC576D-7B10-4A3C-8418-EAC24DFB5926}" type="slidenum">
              <a:rPr lang="en-GB" smtClean="0"/>
              <a:pPr/>
              <a:t>‹#›</a:t>
            </a:fld>
            <a:endParaRPr lang="en-GB" dirty="0"/>
          </a:p>
        </p:txBody>
      </p:sp>
    </p:spTree>
    <p:extLst>
      <p:ext uri="{BB962C8B-B14F-4D97-AF65-F5344CB8AC3E}">
        <p14:creationId xmlns:p14="http://schemas.microsoft.com/office/powerpoint/2010/main" val="141247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EYInterstate Light" panose="02000506000000020004" pitchFamily="2" charset="0"/>
        <a:ea typeface="+mn-ea"/>
        <a:cs typeface="+mn-cs"/>
      </a:defRPr>
    </a:lvl1pPr>
    <a:lvl2pPr marL="457200" algn="l" defTabSz="914400" rtl="0" eaLnBrk="1" latinLnBrk="0" hangingPunct="1">
      <a:defRPr sz="1200" kern="1200">
        <a:solidFill>
          <a:schemeClr val="tx1"/>
        </a:solidFill>
        <a:latin typeface="EYInterstate Light" panose="02000506000000020004" pitchFamily="2" charset="0"/>
        <a:ea typeface="+mn-ea"/>
        <a:cs typeface="+mn-cs"/>
      </a:defRPr>
    </a:lvl2pPr>
    <a:lvl3pPr marL="914400" algn="l" defTabSz="914400" rtl="0" eaLnBrk="1" latinLnBrk="0" hangingPunct="1">
      <a:defRPr sz="1200" kern="1200">
        <a:solidFill>
          <a:schemeClr val="tx1"/>
        </a:solidFill>
        <a:latin typeface="EYInterstate Light" panose="02000506000000020004" pitchFamily="2" charset="0"/>
        <a:ea typeface="+mn-ea"/>
        <a:cs typeface="+mn-cs"/>
      </a:defRPr>
    </a:lvl3pPr>
    <a:lvl4pPr marL="1371600" algn="l" defTabSz="914400" rtl="0" eaLnBrk="1" latinLnBrk="0" hangingPunct="1">
      <a:defRPr sz="1200" kern="1200">
        <a:solidFill>
          <a:schemeClr val="tx1"/>
        </a:solidFill>
        <a:latin typeface="EYInterstate Light" panose="02000506000000020004" pitchFamily="2" charset="0"/>
        <a:ea typeface="+mn-ea"/>
        <a:cs typeface="+mn-cs"/>
      </a:defRPr>
    </a:lvl4pPr>
    <a:lvl5pPr marL="1828800" algn="l" defTabSz="914400" rtl="0" eaLnBrk="1" latinLnBrk="0" hangingPunct="1">
      <a:defRPr sz="1200" kern="1200">
        <a:solidFill>
          <a:schemeClr val="tx1"/>
        </a:solidFill>
        <a:latin typeface="EYInterstate Light" panose="02000506000000020004"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lvl1pPr>
              <a:defRPr>
                <a:latin typeface="EYInterstate Light" panose="02000506000000020004" pitchFamily="2" charset="0"/>
              </a:defRPr>
            </a:lvl1pPr>
          </a:lstStyle>
          <a:p>
            <a:fld id="{C764DE79-268F-4C1A-8933-263129D2AF90}" type="datetimeFigureOut">
              <a:rPr lang="en-US" smtClean="0"/>
              <a:pPr/>
              <a:t>6/6/2019</a:t>
            </a:fld>
            <a:endParaRPr lang="en-US" dirty="0"/>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lvl1pPr>
              <a:defRPr>
                <a:latin typeface="EYInterstate Light" panose="02000506000000020004" pitchFamily="2" charset="0"/>
              </a:defRPr>
            </a:lvl1pPr>
          </a:lstStyle>
          <a:p>
            <a:endParaRPr lang="en-US" dirty="0"/>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lvl1pPr>
              <a:defRPr>
                <a:latin typeface="EYInterstate Light" panose="02000506000000020004" pitchFamily="2" charset="0"/>
              </a:defRPr>
            </a:lvl1pPr>
          </a:lstStyle>
          <a:p>
            <a:fld id="{48F63A3B-78C7-47BE-AE5E-E10140E04643}" type="slidenum">
              <a:rPr lang="en-US" smtClean="0"/>
              <a:pPr/>
              <a:t>‹#›</a:t>
            </a:fld>
            <a:endParaRPr lang="en-US" dirty="0"/>
          </a:p>
        </p:txBody>
      </p:sp>
      <p:sp>
        <p:nvSpPr>
          <p:cNvPr id="5" name="Rectangle 4"/>
          <p:cNvSpPr/>
          <p:nvPr userDrawn="1"/>
        </p:nvSpPr>
        <p:spPr>
          <a:xfrm>
            <a:off x="0" y="0"/>
            <a:ext cx="7559675"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EYInterstate Light" panose="02000506000000020004" pitchFamily="2" charset="0"/>
            </a:endParaRPr>
          </a:p>
        </p:txBody>
      </p:sp>
      <p:cxnSp>
        <p:nvCxnSpPr>
          <p:cNvPr id="6" name="Straight Connector 5">
            <a:extLst>
              <a:ext uri="{FF2B5EF4-FFF2-40B4-BE49-F238E27FC236}">
                <a16:creationId xmlns:a16="http://schemas.microsoft.com/office/drawing/2014/main" id="{152E105D-DFAE-484E-9402-C5A7C2605D48}"/>
              </a:ext>
            </a:extLst>
          </p:cNvPr>
          <p:cNvCxnSpPr/>
          <p:nvPr userDrawn="1"/>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5D0D109-D778-43FF-BD73-F277350AE3AC}"/>
              </a:ext>
            </a:extLst>
          </p:cNvPr>
          <p:cNvCxnSpPr/>
          <p:nvPr userDrawn="1"/>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03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rizzontal HEADER AND FOOTH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lvl1pPr>
              <a:defRPr>
                <a:latin typeface="EYInterstate Light" panose="02000506000000020004" pitchFamily="2" charset="0"/>
              </a:defRPr>
            </a:lvl1pPr>
          </a:lstStyle>
          <a:p>
            <a:fld id="{C764DE79-268F-4C1A-8933-263129D2AF90}" type="datetimeFigureOut">
              <a:rPr lang="en-US" smtClean="0"/>
              <a:pPr/>
              <a:t>6/6/2019</a:t>
            </a:fld>
            <a:endParaRPr lang="en-US" dirty="0"/>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lvl1pPr>
              <a:defRPr>
                <a:latin typeface="EYInterstate Light" panose="02000506000000020004" pitchFamily="2" charset="0"/>
              </a:defRPr>
            </a:lvl1pPr>
          </a:lstStyle>
          <a:p>
            <a:endParaRPr lang="en-US" dirty="0"/>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lvl1pPr>
              <a:defRPr>
                <a:latin typeface="EYInterstate Light" panose="02000506000000020004" pitchFamily="2" charset="0"/>
              </a:defRPr>
            </a:lvl1pPr>
          </a:lstStyle>
          <a:p>
            <a:fld id="{48F63A3B-78C7-47BE-AE5E-E10140E04643}" type="slidenum">
              <a:rPr lang="en-US" smtClean="0"/>
              <a:pPr/>
              <a:t>‹#›</a:t>
            </a:fld>
            <a:endParaRPr lang="en-US" dirty="0"/>
          </a:p>
        </p:txBody>
      </p:sp>
      <p:sp>
        <p:nvSpPr>
          <p:cNvPr id="5" name="Rectangle 4"/>
          <p:cNvSpPr/>
          <p:nvPr userDrawn="1"/>
        </p:nvSpPr>
        <p:spPr>
          <a:xfrm>
            <a:off x="0" y="0"/>
            <a:ext cx="7559675"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EYInterstate Light" panose="02000506000000020004" pitchFamily="2" charset="0"/>
            </a:endParaRPr>
          </a:p>
        </p:txBody>
      </p:sp>
      <p:sp>
        <p:nvSpPr>
          <p:cNvPr id="6" name="TextBox 5"/>
          <p:cNvSpPr txBox="1"/>
          <p:nvPr userDrawn="1"/>
        </p:nvSpPr>
        <p:spPr>
          <a:xfrm rot="16200000">
            <a:off x="-4361265" y="5161369"/>
            <a:ext cx="9882188" cy="369075"/>
          </a:xfrm>
          <a:prstGeom prst="rect">
            <a:avLst/>
          </a:prstGeom>
          <a:noFill/>
          <a:ln>
            <a:noFill/>
          </a:ln>
        </p:spPr>
        <p:txBody>
          <a:bodyPr wrap="square" lIns="72000" tIns="0" rIns="0" bIns="0" rtlCol="0" anchor="ctr" anchorCtr="0">
            <a:noAutofit/>
          </a:bodyPr>
          <a:lstStyle/>
          <a:p>
            <a:pPr algn="ctr"/>
            <a:r>
              <a:rPr lang="it-IT" sz="800" b="0" dirty="0">
                <a:solidFill>
                  <a:schemeClr val="tx1">
                    <a:lumMod val="65000"/>
                    <a:lumOff val="35000"/>
                  </a:schemeClr>
                </a:solidFill>
                <a:latin typeface="Arial Narrow" panose="020B0606020202030204" pitchFamily="34" charset="0"/>
              </a:rPr>
              <a:t>IL CONFLITTO DI INTERESSI NELL’AMBITO DEI PROCESSI OPERATIVI AZIENDALI</a:t>
            </a:r>
          </a:p>
        </p:txBody>
      </p:sp>
      <p:sp>
        <p:nvSpPr>
          <p:cNvPr id="9" name="Oval 8"/>
          <p:cNvSpPr/>
          <p:nvPr userDrawn="1"/>
        </p:nvSpPr>
        <p:spPr>
          <a:xfrm rot="16200000">
            <a:off x="6802589" y="5163656"/>
            <a:ext cx="362913" cy="3629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fld id="{A7BC785D-00B6-41F7-85DC-E4DA945D261C}" type="slidenum">
              <a:rPr lang="it-IT" sz="900" b="1" smtClean="0">
                <a:solidFill>
                  <a:srgbClr val="3C3C3C"/>
                </a:solidFill>
                <a:latin typeface="Arial Narrow" panose="020B0606020202030204" pitchFamily="34" charset="0"/>
              </a:rPr>
              <a:t>‹#›</a:t>
            </a:fld>
            <a:endParaRPr lang="it-IT" sz="900" b="1" dirty="0">
              <a:solidFill>
                <a:srgbClr val="3C3C3C"/>
              </a:solidFill>
              <a:latin typeface="Arial Narrow" panose="020B0606020202030204" pitchFamily="34" charset="0"/>
            </a:endParaRPr>
          </a:p>
        </p:txBody>
      </p:sp>
    </p:spTree>
    <p:extLst>
      <p:ext uri="{BB962C8B-B14F-4D97-AF65-F5344CB8AC3E}">
        <p14:creationId xmlns:p14="http://schemas.microsoft.com/office/powerpoint/2010/main" val="2517781962"/>
      </p:ext>
    </p:extLst>
  </p:cSld>
  <p:clrMapOvr>
    <a:masterClrMapping/>
  </p:clrMapOvr>
  <p:extLst mod="1">
    <p:ext uri="{DCECCB84-F9BA-43D5-87BE-67443E8EF086}">
      <p15:sldGuideLst xmlns:p15="http://schemas.microsoft.com/office/powerpoint/2012/main">
        <p15:guide id="1" orient="horz" pos="3367" userDrawn="1">
          <p15:clr>
            <a:srgbClr val="FBAE40"/>
          </p15:clr>
        </p15:guide>
        <p15:guide id="2" pos="4286" userDrawn="1">
          <p15:clr>
            <a:srgbClr val="FBAE40"/>
          </p15:clr>
        </p15:guide>
        <p15:guide id="3" pos="476" userDrawn="1">
          <p15:clr>
            <a:srgbClr val="FBAE40"/>
          </p15:clr>
        </p15:guide>
        <p15:guide id="4" pos="4150" userDrawn="1">
          <p15:clr>
            <a:srgbClr val="FBAE40"/>
          </p15:clr>
        </p15:guide>
        <p15:guide id="5" pos="58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LY HEATHER AND FOOTH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15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95288" y="1179513"/>
            <a:ext cx="6769100"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Tx/>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Tree>
    <p:extLst>
      <p:ext uri="{BB962C8B-B14F-4D97-AF65-F5344CB8AC3E}">
        <p14:creationId xmlns:p14="http://schemas.microsoft.com/office/powerpoint/2010/main" val="15052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95288" y="1179513"/>
            <a:ext cx="2089150"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Tx/>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3" name="Text Placeholder 5"/>
          <p:cNvSpPr>
            <a:spLocks noGrp="1"/>
          </p:cNvSpPr>
          <p:nvPr>
            <p:ph type="body" sz="quarter" idx="11"/>
          </p:nvPr>
        </p:nvSpPr>
        <p:spPr>
          <a:xfrm>
            <a:off x="2700337" y="1179513"/>
            <a:ext cx="2124075"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
                <a:srgbClr val="3C3C3C"/>
              </a:buClr>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4" name="Text Placeholder 5"/>
          <p:cNvSpPr>
            <a:spLocks noGrp="1"/>
          </p:cNvSpPr>
          <p:nvPr>
            <p:ph type="body" sz="quarter" idx="12"/>
          </p:nvPr>
        </p:nvSpPr>
        <p:spPr>
          <a:xfrm>
            <a:off x="5040313" y="1179513"/>
            <a:ext cx="2124075" cy="8415337"/>
          </a:xfrm>
          <a:prstGeom prst="rect">
            <a:avLst/>
          </a:prstGeom>
        </p:spPr>
        <p:txBody>
          <a:bodyPr lIns="0" tIns="0" rIns="0" bIns="0"/>
          <a:lstStyle>
            <a:lvl1pPr marL="0" indent="0">
              <a:lnSpc>
                <a:spcPct val="100000"/>
              </a:lnSpc>
              <a:spcBef>
                <a:spcPts val="0"/>
              </a:spcBef>
              <a:spcAft>
                <a:spcPts val="600"/>
              </a:spcAft>
              <a:buFontTx/>
              <a:buNone/>
              <a:defRPr sz="1000">
                <a:latin typeface="EYInterstate Light" panose="02000506000000020004" pitchFamily="2" charset="0"/>
              </a:defRPr>
            </a:lvl1pPr>
            <a:lvl2pPr marL="0" indent="0">
              <a:lnSpc>
                <a:spcPct val="100000"/>
              </a:lnSpc>
              <a:spcBef>
                <a:spcPts val="600"/>
              </a:spcBef>
              <a:spcAft>
                <a:spcPts val="600"/>
              </a:spcAft>
              <a:buFontTx/>
              <a:buNone/>
              <a:defRPr sz="1600" b="1">
                <a:solidFill>
                  <a:srgbClr val="FFD200"/>
                </a:solidFill>
                <a:latin typeface="EYInterstate" panose="02000503020000020004" pitchFamily="2" charset="0"/>
              </a:defRPr>
            </a:lvl2pPr>
            <a:lvl3pPr marL="0" indent="0">
              <a:lnSpc>
                <a:spcPct val="100000"/>
              </a:lnSpc>
              <a:spcBef>
                <a:spcPts val="600"/>
              </a:spcBef>
              <a:spcAft>
                <a:spcPts val="600"/>
              </a:spcAft>
              <a:buClr>
                <a:srgbClr val="FFD200"/>
              </a:buClr>
              <a:buFontTx/>
              <a:buNone/>
              <a:defRPr sz="1400" b="1">
                <a:solidFill>
                  <a:schemeClr val="bg1">
                    <a:lumMod val="50000"/>
                  </a:schemeClr>
                </a:solidFill>
                <a:latin typeface="EYInterstate" panose="02000503020000020004" pitchFamily="2" charset="0"/>
              </a:defRPr>
            </a:lvl3pPr>
            <a:lvl4pPr marL="180975" indent="-180975">
              <a:lnSpc>
                <a:spcPct val="100000"/>
              </a:lnSpc>
              <a:spcBef>
                <a:spcPts val="0"/>
              </a:spcBef>
              <a:spcAft>
                <a:spcPts val="600"/>
              </a:spcAft>
              <a:buClr>
                <a:srgbClr val="FFD200"/>
              </a:buClr>
              <a:buFont typeface="Arial" panose="020B0604020202020204" pitchFamily="34" charset="0"/>
              <a:buChar char="►"/>
              <a:defRPr sz="1000">
                <a:latin typeface="EYInterstate Light" panose="02000506000000020004" pitchFamily="2" charset="0"/>
              </a:defRPr>
            </a:lvl4pPr>
            <a:lvl5pPr marL="182563" indent="-182563">
              <a:lnSpc>
                <a:spcPct val="100000"/>
              </a:lnSpc>
              <a:spcBef>
                <a:spcPts val="0"/>
              </a:spcBef>
              <a:spcAft>
                <a:spcPts val="600"/>
              </a:spcAft>
              <a:buClr>
                <a:schemeClr val="tx1"/>
              </a:buClr>
              <a:buFont typeface="+mj-lt"/>
              <a:buAutoNum type="arabicPeriod"/>
              <a:defRPr sz="1000">
                <a:latin typeface="EYInterstate Light" panose="0200050600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Tree>
    <p:extLst>
      <p:ext uri="{BB962C8B-B14F-4D97-AF65-F5344CB8AC3E}">
        <p14:creationId xmlns:p14="http://schemas.microsoft.com/office/powerpoint/2010/main" val="72329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Box 9"/>
          <p:cNvSpPr txBox="1"/>
          <p:nvPr userDrawn="1"/>
        </p:nvSpPr>
        <p:spPr>
          <a:xfrm>
            <a:off x="395289" y="404813"/>
            <a:ext cx="6769100" cy="369075"/>
          </a:xfrm>
          <a:prstGeom prst="rect">
            <a:avLst/>
          </a:prstGeom>
          <a:noFill/>
        </p:spPr>
        <p:txBody>
          <a:bodyPr wrap="square" lIns="72000" tIns="0" rIns="0" bIns="0" rtlCol="0" anchor="ctr" anchorCtr="0">
            <a:noAutofit/>
          </a:bodyPr>
          <a:lstStyle/>
          <a:p>
            <a:pPr algn="ctr"/>
            <a:r>
              <a:rPr lang="it-IT" sz="800" b="0" dirty="0">
                <a:solidFill>
                  <a:schemeClr val="tx1">
                    <a:lumMod val="65000"/>
                    <a:lumOff val="35000"/>
                  </a:schemeClr>
                </a:solidFill>
                <a:latin typeface="Arial Narrow" panose="020B0606020202030204" pitchFamily="34" charset="0"/>
              </a:rPr>
              <a:t>THE CONFLICT OF INTEREST IN THE CONTEXT OF THE BUSINESS OPERATING PROCESS – executive </a:t>
            </a:r>
            <a:r>
              <a:rPr lang="it-IT" sz="800" b="0" dirty="0" err="1">
                <a:solidFill>
                  <a:schemeClr val="tx1">
                    <a:lumMod val="65000"/>
                    <a:lumOff val="35000"/>
                  </a:schemeClr>
                </a:solidFill>
                <a:latin typeface="Arial Narrow" panose="020B0606020202030204" pitchFamily="34" charset="0"/>
              </a:rPr>
              <a:t>summary</a:t>
            </a:r>
            <a:endParaRPr lang="it-IT" sz="800" b="0" dirty="0">
              <a:solidFill>
                <a:schemeClr val="tx1">
                  <a:lumMod val="65000"/>
                  <a:lumOff val="35000"/>
                </a:schemeClr>
              </a:solidFill>
              <a:latin typeface="Arial Narrow" panose="020B0606020202030204" pitchFamily="34" charset="0"/>
            </a:endParaRPr>
          </a:p>
        </p:txBody>
      </p:sp>
      <p:sp>
        <p:nvSpPr>
          <p:cNvPr id="14" name="Oval 13"/>
          <p:cNvSpPr/>
          <p:nvPr userDrawn="1"/>
        </p:nvSpPr>
        <p:spPr>
          <a:xfrm>
            <a:off x="3598381" y="9918700"/>
            <a:ext cx="288000" cy="288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fld id="{A7BC785D-00B6-41F7-85DC-E4DA945D261C}" type="slidenum">
              <a:rPr lang="it-IT" sz="900" b="1" i="1" smtClean="0">
                <a:solidFill>
                  <a:schemeClr val="tx1">
                    <a:lumMod val="95000"/>
                    <a:lumOff val="5000"/>
                  </a:schemeClr>
                </a:solidFill>
                <a:latin typeface="Arial Narrow" panose="020B0606020202030204" pitchFamily="34" charset="0"/>
              </a:rPr>
              <a:t>‹#›</a:t>
            </a:fld>
            <a:endParaRPr lang="it-IT" sz="900" b="1" i="1" dirty="0">
              <a:solidFill>
                <a:schemeClr val="tx1">
                  <a:lumMod val="95000"/>
                  <a:lumOff val="5000"/>
                </a:schemeClr>
              </a:solidFill>
              <a:latin typeface="Arial Narrow" panose="020B0606020202030204" pitchFamily="34" charset="0"/>
            </a:endParaRPr>
          </a:p>
        </p:txBody>
      </p:sp>
      <p:cxnSp>
        <p:nvCxnSpPr>
          <p:cNvPr id="4" name="Straight Connector 3">
            <a:extLst>
              <a:ext uri="{FF2B5EF4-FFF2-40B4-BE49-F238E27FC236}">
                <a16:creationId xmlns:a16="http://schemas.microsoft.com/office/drawing/2014/main" id="{19A6BA91-304A-4739-9683-170B985F0E58}"/>
              </a:ext>
            </a:extLst>
          </p:cNvPr>
          <p:cNvCxnSpPr/>
          <p:nvPr userDrawn="1"/>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19ACDD2-59F7-4B85-89E5-912CBDA16A67}"/>
              </a:ext>
            </a:extLst>
          </p:cNvPr>
          <p:cNvCxnSpPr/>
          <p:nvPr userDrawn="1"/>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440389"/>
      </p:ext>
    </p:extLst>
  </p:cSld>
  <p:clrMap bg1="lt1" tx1="dk1" bg2="lt2" tx2="dk2" accent1="accent1" accent2="accent2" accent3="accent3" accent4="accent4" accent5="accent5" accent6="accent6" hlink="hlink" folHlink="folHlink"/>
  <p:sldLayoutIdLst>
    <p:sldLayoutId id="2147483680" r:id="rId1"/>
    <p:sldLayoutId id="2147483669" r:id="rId2"/>
    <p:sldLayoutId id="2147483679" r:id="rId3"/>
    <p:sldLayoutId id="2147483677" r:id="rId4"/>
    <p:sldLayoutId id="2147483678" r:id="rId5"/>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55" userDrawn="1">
          <p15:clr>
            <a:srgbClr val="F26B43"/>
          </p15:clr>
        </p15:guide>
        <p15:guide id="2" pos="2381" userDrawn="1">
          <p15:clr>
            <a:srgbClr val="F26B43"/>
          </p15:clr>
        </p15:guide>
        <p15:guide id="3" pos="249" userDrawn="1">
          <p15:clr>
            <a:srgbClr val="F26B43"/>
          </p15:clr>
        </p15:guide>
        <p15:guide id="4" pos="4513" userDrawn="1">
          <p15:clr>
            <a:srgbClr val="F26B43"/>
          </p15:clr>
        </p15:guide>
        <p15:guide id="5" orient="horz" pos="6480" userDrawn="1">
          <p15:clr>
            <a:srgbClr val="F26B43"/>
          </p15:clr>
        </p15:guide>
        <p15:guide id="6" pos="1565" userDrawn="1">
          <p15:clr>
            <a:srgbClr val="F26B43"/>
          </p15:clr>
        </p15:guide>
        <p15:guide id="7" pos="1701" userDrawn="1">
          <p15:clr>
            <a:srgbClr val="F26B43"/>
          </p15:clr>
        </p15:guide>
        <p15:guide id="8" pos="3039" userDrawn="1">
          <p15:clr>
            <a:srgbClr val="F26B43"/>
          </p15:clr>
        </p15:guide>
        <p15:guide id="9" pos="3175" userDrawn="1">
          <p15:clr>
            <a:srgbClr val="F26B43"/>
          </p15:clr>
        </p15:guide>
        <p15:guide id="10" orient="horz" pos="488" userDrawn="1">
          <p15:clr>
            <a:srgbClr val="F26B43"/>
          </p15:clr>
        </p15:guide>
        <p15:guide id="11" orient="horz" pos="737" userDrawn="1">
          <p15:clr>
            <a:srgbClr val="F26B43"/>
          </p15:clr>
        </p15:guide>
        <p15:guide id="12" orient="horz" pos="1370" userDrawn="1">
          <p15:clr>
            <a:srgbClr val="F26B43"/>
          </p15:clr>
        </p15:guide>
        <p15:guide id="13" orient="horz" pos="6248" userDrawn="1">
          <p15:clr>
            <a:srgbClr val="F26B43"/>
          </p15:clr>
        </p15:guide>
        <p15:guide id="14" pos="2449" userDrawn="1">
          <p15:clr>
            <a:srgbClr val="F26B43"/>
          </p15:clr>
        </p15:guide>
        <p15:guide id="15" pos="2313" userDrawn="1">
          <p15:clr>
            <a:srgbClr val="F26B43"/>
          </p15:clr>
        </p15:guide>
        <p15:guide id="16" orient="horz" pos="1077" userDrawn="1">
          <p15:clr>
            <a:srgbClr val="F26B43"/>
          </p15:clr>
        </p15:guide>
        <p15:guide id="17" orient="horz" pos="604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E8EA7D3-7818-4C0F-A29E-8E31067FEED3}"/>
              </a:ext>
            </a:extLst>
          </p:cNvPr>
          <p:cNvSpPr/>
          <p:nvPr/>
        </p:nvSpPr>
        <p:spPr>
          <a:xfrm>
            <a:off x="1533307" y="2652924"/>
            <a:ext cx="5919537" cy="2593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04000" rtlCol="0" anchor="ctr"/>
          <a:lstStyle/>
          <a:p>
            <a:r>
              <a:rPr lang="it-IT" sz="2800" b="1" dirty="0">
                <a:solidFill>
                  <a:srgbClr val="C00000"/>
                </a:solidFill>
                <a:latin typeface="Arial Narrow" panose="020B0606020202030204" pitchFamily="34" charset="0"/>
              </a:rPr>
              <a:t>THE CONFLICT OF INTEREST </a:t>
            </a:r>
          </a:p>
          <a:p>
            <a:r>
              <a:rPr lang="it-IT" sz="2800" b="1" dirty="0">
                <a:solidFill>
                  <a:srgbClr val="C00000"/>
                </a:solidFill>
                <a:latin typeface="Arial Narrow" panose="020B0606020202030204" pitchFamily="34" charset="0"/>
              </a:rPr>
              <a:t>IN THE CONTEXT OF THE</a:t>
            </a:r>
          </a:p>
          <a:p>
            <a:r>
              <a:rPr lang="it-IT" sz="2800" b="1" dirty="0">
                <a:solidFill>
                  <a:srgbClr val="C00000"/>
                </a:solidFill>
                <a:latin typeface="Arial Narrow" panose="020B0606020202030204" pitchFamily="34" charset="0"/>
              </a:rPr>
              <a:t>BUSINESS OPERATING </a:t>
            </a:r>
          </a:p>
          <a:p>
            <a:r>
              <a:rPr lang="it-IT" sz="2800" b="1" dirty="0">
                <a:solidFill>
                  <a:srgbClr val="C00000"/>
                </a:solidFill>
                <a:latin typeface="Arial Narrow" panose="020B0606020202030204" pitchFamily="34" charset="0"/>
              </a:rPr>
              <a:t>PROCESS – executive </a:t>
            </a:r>
            <a:r>
              <a:rPr lang="it-IT" sz="2800" b="1" dirty="0" err="1">
                <a:solidFill>
                  <a:srgbClr val="C00000"/>
                </a:solidFill>
                <a:latin typeface="Arial Narrow" panose="020B0606020202030204" pitchFamily="34" charset="0"/>
              </a:rPr>
              <a:t>summary</a:t>
            </a:r>
            <a:endParaRPr lang="it-IT" sz="2800" b="1" dirty="0">
              <a:solidFill>
                <a:srgbClr val="C00000"/>
              </a:solidFill>
              <a:latin typeface="Arial Narrow" panose="020B0606020202030204" pitchFamily="34" charset="0"/>
            </a:endParaRPr>
          </a:p>
        </p:txBody>
      </p:sp>
      <p:pic>
        <p:nvPicPr>
          <p:cNvPr id="1026" name="Picture 2" descr="Image result for conflitti interessi azien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296" y="6148089"/>
            <a:ext cx="6071083" cy="4032285"/>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933676" y="4989197"/>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0A122335-238A-46A0-811E-3F90E505F21A}"/>
              </a:ext>
            </a:extLst>
          </p:cNvPr>
          <p:cNvGrpSpPr/>
          <p:nvPr/>
        </p:nvGrpSpPr>
        <p:grpSpPr>
          <a:xfrm>
            <a:off x="1978929" y="312980"/>
            <a:ext cx="3601815" cy="1314578"/>
            <a:chOff x="1978929" y="312980"/>
            <a:chExt cx="3601815" cy="1314578"/>
          </a:xfrm>
        </p:grpSpPr>
        <p:pic>
          <p:nvPicPr>
            <p:cNvPr id="12" name="Picture 11"/>
            <p:cNvPicPr>
              <a:picLocks noChangeAspect="1"/>
            </p:cNvPicPr>
            <p:nvPr/>
          </p:nvPicPr>
          <p:blipFill rotWithShape="1">
            <a:blip r:embed="rId3"/>
            <a:srcRect r="33134"/>
            <a:stretch/>
          </p:blipFill>
          <p:spPr>
            <a:xfrm>
              <a:off x="1978929" y="312980"/>
              <a:ext cx="3601815" cy="1314578"/>
            </a:xfrm>
            <a:prstGeom prst="rect">
              <a:avLst/>
            </a:prstGeom>
          </p:spPr>
        </p:pic>
        <p:sp>
          <p:nvSpPr>
            <p:cNvPr id="2" name="Rectangle 1">
              <a:extLst>
                <a:ext uri="{FF2B5EF4-FFF2-40B4-BE49-F238E27FC236}">
                  <a16:creationId xmlns:a16="http://schemas.microsoft.com/office/drawing/2014/main" id="{6A4D1D57-8C85-4DAA-B2F5-E50A5EF71EC6}"/>
                </a:ext>
              </a:extLst>
            </p:cNvPr>
            <p:cNvSpPr/>
            <p:nvPr/>
          </p:nvSpPr>
          <p:spPr>
            <a:xfrm>
              <a:off x="3562064" y="586854"/>
              <a:ext cx="1282890" cy="2866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C00000"/>
                  </a:solidFill>
                  <a:latin typeface="Arial Narrow" panose="020B0606020202030204" pitchFamily="34" charset="0"/>
                </a:rPr>
                <a:t>Supported by:</a:t>
              </a:r>
            </a:p>
          </p:txBody>
        </p:sp>
      </p:grpSp>
    </p:spTree>
    <p:extLst>
      <p:ext uri="{BB962C8B-B14F-4D97-AF65-F5344CB8AC3E}">
        <p14:creationId xmlns:p14="http://schemas.microsoft.com/office/powerpoint/2010/main" val="1885521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a:extLst>
              <a:ext uri="{FF2B5EF4-FFF2-40B4-BE49-F238E27FC236}">
                <a16:creationId xmlns:a16="http://schemas.microsoft.com/office/drawing/2014/main" id="{EF94E5BF-55DC-45CD-958B-405BEAC36BDC}"/>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B0994BF-1D4A-4643-8141-75A0D147323A}"/>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C1C20DD-468D-4105-A26C-0AEF74E86D62}"/>
              </a:ext>
            </a:extLst>
          </p:cNvPr>
          <p:cNvSpPr/>
          <p:nvPr/>
        </p:nvSpPr>
        <p:spPr>
          <a:xfrm>
            <a:off x="395288" y="5381311"/>
            <a:ext cx="6769097" cy="4450167"/>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050" b="1" u="sng" dirty="0">
                <a:solidFill>
                  <a:schemeClr val="tx1"/>
                </a:solidFill>
                <a:latin typeface="Arial Narrow" panose="020B0606020202030204" pitchFamily="34" charset="0"/>
              </a:rPr>
              <a:t>EXHIBIT 2</a:t>
            </a:r>
            <a:r>
              <a:rPr lang="it-IT" sz="1050" b="1" dirty="0">
                <a:solidFill>
                  <a:schemeClr val="tx1"/>
                </a:solidFill>
                <a:latin typeface="Arial Narrow" panose="020B0606020202030204" pitchFamily="34" charset="0"/>
              </a:rPr>
              <a:t>: </a:t>
            </a:r>
            <a:r>
              <a:rPr lang="en-US" sz="1050" b="1" dirty="0">
                <a:solidFill>
                  <a:schemeClr val="tx1"/>
                </a:solidFill>
                <a:latin typeface="Arial Narrow" panose="020B0606020202030204" pitchFamily="34" charset="0"/>
              </a:rPr>
              <a:t>Assessment of the influence of a stakeholder in a position of power</a:t>
            </a:r>
          </a:p>
          <a:p>
            <a:pPr>
              <a:spcBef>
                <a:spcPts val="600"/>
              </a:spcBef>
              <a:spcAft>
                <a:spcPts val="300"/>
              </a:spcAft>
            </a:pPr>
            <a:r>
              <a:rPr lang="en-US" sz="900" dirty="0">
                <a:solidFill>
                  <a:schemeClr val="tx1"/>
                </a:solidFill>
                <a:latin typeface="Arial Narrow" panose="020B0606020202030204" pitchFamily="34" charset="0"/>
              </a:rPr>
              <a:t>Referring to a hypothetical procurement process:</a:t>
            </a:r>
            <a:endParaRPr lang="it-IT" sz="900" dirty="0">
              <a:solidFill>
                <a:schemeClr val="tx1"/>
              </a:solidFill>
              <a:latin typeface="Arial Narrow" panose="020B0606020202030204" pitchFamily="34" charset="0"/>
            </a:endParaRPr>
          </a:p>
          <a:p>
            <a:pPr marL="285750" indent="-285750">
              <a:spcAft>
                <a:spcPts val="300"/>
              </a:spcAft>
              <a:buFont typeface="+mj-lt"/>
              <a:buAutoNum type="romanUcPeriod"/>
            </a:pPr>
            <a:r>
              <a:rPr lang="en-US" sz="900" dirty="0">
                <a:solidFill>
                  <a:schemeClr val="tx1"/>
                </a:solidFill>
                <a:latin typeface="Arial Narrow" panose="020B0606020202030204" pitchFamily="34" charset="0"/>
              </a:rPr>
              <a:t>An organization (principal) has appointed internal employee (agents) to form a specific Awarding Committee;</a:t>
            </a:r>
          </a:p>
          <a:p>
            <a:pPr marL="285750" indent="-285750">
              <a:spcAft>
                <a:spcPts val="300"/>
              </a:spcAft>
              <a:buFont typeface="+mj-lt"/>
              <a:buAutoNum type="romanUcPeriod"/>
            </a:pPr>
            <a:r>
              <a:rPr lang="en-US" sz="900" dirty="0">
                <a:solidFill>
                  <a:schemeClr val="tx1"/>
                </a:solidFill>
                <a:latin typeface="Arial Narrow" panose="020B0606020202030204" pitchFamily="34" charset="0"/>
              </a:rPr>
              <a:t>The objective of the organization is to purchase an asset that is the best value for money, while taking in consideration budget constraints and the urgency to perform the task.</a:t>
            </a:r>
            <a:endParaRPr lang="it-IT" sz="900" dirty="0">
              <a:solidFill>
                <a:schemeClr val="tx1"/>
              </a:solidFill>
              <a:latin typeface="Arial Narrow" panose="020B0606020202030204" pitchFamily="34" charset="0"/>
            </a:endParaRP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en-US" sz="900" dirty="0">
                <a:solidFill>
                  <a:schemeClr val="tx1"/>
                </a:solidFill>
                <a:latin typeface="Arial Narrow" panose="020B0606020202030204" pitchFamily="34" charset="0"/>
              </a:rPr>
              <a:t>Assume the existence of a family relationship (spouse) between the managing director of the contracting authority and the legal representative of one of the companies participating to the tender procedure.</a:t>
            </a:r>
          </a:p>
          <a:p>
            <a:pPr>
              <a:spcAft>
                <a:spcPts val="300"/>
              </a:spcAft>
            </a:pPr>
            <a:r>
              <a:rPr lang="en-US" sz="900" dirty="0">
                <a:solidFill>
                  <a:schemeClr val="tx1"/>
                </a:solidFill>
                <a:latin typeface="Arial Narrow" panose="020B0606020202030204" pitchFamily="34" charset="0"/>
              </a:rPr>
              <a:t>The managing director of the company participating to the tender procedure is not a member of the Awarding Committee.</a:t>
            </a:r>
          </a:p>
          <a:p>
            <a:pPr>
              <a:spcAft>
                <a:spcPts val="300"/>
              </a:spcAft>
            </a:pPr>
            <a:r>
              <a:rPr lang="en-US" sz="900" dirty="0">
                <a:solidFill>
                  <a:schemeClr val="tx1"/>
                </a:solidFill>
                <a:latin typeface="Arial Narrow" panose="020B0606020202030204" pitchFamily="34" charset="0"/>
              </a:rPr>
              <a:t>In this situation, the family relationship between the legal representative of the company and the managing director of the authority demonstrates the presence of a secondary interest that may lead to a conflict with the primary interest of the organization. Even though the interest is related to an individual who is not directly involved in the decision-making process, the position held by the managing director might lead to assumptions related to his or her influence, including apparent interest, with regard to the decision-making process.</a:t>
            </a:r>
            <a:endParaRPr lang="it-IT" sz="900" dirty="0">
              <a:solidFill>
                <a:schemeClr val="tx1"/>
              </a:solidFill>
              <a:latin typeface="Arial Narrow" panose="020B0606020202030204" pitchFamily="34" charset="0"/>
            </a:endParaRP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INSIGHTS</a:t>
            </a:r>
          </a:p>
          <a:p>
            <a:pPr>
              <a:spcAft>
                <a:spcPts val="300"/>
              </a:spcAft>
            </a:pPr>
            <a:r>
              <a:rPr lang="en-US" sz="900" dirty="0">
                <a:solidFill>
                  <a:schemeClr val="tx1"/>
                </a:solidFill>
                <a:latin typeface="Arial Narrow" panose="020B0606020202030204" pitchFamily="34" charset="0"/>
              </a:rPr>
              <a:t>Taking into consideration the same scenario in relation to the procurement process, is it possible to identify a secondary interest which is capable to influence a decision-making process and generate a consequent conflict of interest in the following cases?</a:t>
            </a:r>
            <a:endParaRPr lang="it-IT" sz="900" dirty="0">
              <a:solidFill>
                <a:schemeClr val="tx1"/>
              </a:solidFill>
              <a:latin typeface="Arial Narrow" panose="020B0606020202030204" pitchFamily="34" charset="0"/>
            </a:endParaRP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several years before, the managing director of the organization has been a member of the Board of Directors of the company participating to the tender procedure;</a:t>
            </a:r>
            <a:endParaRPr lang="it-IT" sz="900" dirty="0">
              <a:solidFill>
                <a:schemeClr val="tx1"/>
              </a:solidFill>
              <a:latin typeface="Arial Narrow" panose="020B0606020202030204" pitchFamily="34" charset="0"/>
            </a:endParaRP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several years before, the managing director of the organization has been an independent member of the Board of Directors of the company participating to the tender procedure;</a:t>
            </a:r>
            <a:endParaRPr lang="it-IT" sz="900" dirty="0">
              <a:solidFill>
                <a:schemeClr val="tx1"/>
              </a:solidFill>
              <a:latin typeface="Arial Narrow" panose="020B0606020202030204" pitchFamily="34" charset="0"/>
            </a:endParaRP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D</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the family relationship, instead of the managing director, involved</a:t>
            </a:r>
            <a:r>
              <a:rPr lang="it-IT" sz="900" dirty="0">
                <a:solidFill>
                  <a:schemeClr val="tx1"/>
                </a:solidFill>
                <a:latin typeface="Arial Narrow" panose="020B0606020202030204" pitchFamily="34" charset="0"/>
              </a:rPr>
              <a:t>:</a:t>
            </a:r>
          </a:p>
          <a:p>
            <a:pPr marL="358775" indent="-176213">
              <a:spcAft>
                <a:spcPts val="300"/>
              </a:spcAft>
              <a:buFont typeface="+mj-lt"/>
              <a:buAutoNum type="romanLcPeriod"/>
            </a:pPr>
            <a:r>
              <a:rPr lang="en-US" sz="900" dirty="0">
                <a:solidFill>
                  <a:schemeClr val="tx1"/>
                </a:solidFill>
                <a:latin typeface="Arial Narrow" panose="020B0606020202030204" pitchFamily="34" charset="0"/>
              </a:rPr>
              <a:t>The Human resource manager of the company participating to the tender procedure;</a:t>
            </a:r>
          </a:p>
          <a:p>
            <a:pPr marL="358775" indent="-176213">
              <a:spcAft>
                <a:spcPts val="300"/>
              </a:spcAft>
              <a:buFont typeface="+mj-lt"/>
              <a:buAutoNum type="romanLcPeriod"/>
            </a:pPr>
            <a:r>
              <a:rPr lang="en-US" sz="900" dirty="0">
                <a:solidFill>
                  <a:schemeClr val="tx1"/>
                </a:solidFill>
                <a:latin typeface="Arial Narrow" panose="020B0606020202030204" pitchFamily="34" charset="0"/>
              </a:rPr>
              <a:t>The Marketing director of the company participating to the tender procedure</a:t>
            </a:r>
            <a:r>
              <a:rPr lang="en-US" sz="900" dirty="0">
                <a:solidFill>
                  <a:schemeClr val="tx1"/>
                </a:solidFill>
                <a:latin typeface="EYInterstate Light" panose="02000506000000020004" pitchFamily="2" charset="0"/>
              </a:rPr>
              <a:t>.</a:t>
            </a:r>
          </a:p>
          <a:p>
            <a:pPr>
              <a:spcAft>
                <a:spcPts val="300"/>
              </a:spcAft>
            </a:pPr>
            <a:endParaRPr lang="it-IT" sz="900" dirty="0">
              <a:solidFill>
                <a:schemeClr val="tx1"/>
              </a:solidFill>
              <a:latin typeface="Arial Narrow" panose="020B0606020202030204" pitchFamily="34" charset="0"/>
            </a:endParaRPr>
          </a:p>
          <a:p>
            <a:pPr>
              <a:spcAft>
                <a:spcPts val="300"/>
              </a:spcAft>
            </a:pPr>
            <a:endParaRPr lang="it-IT" sz="900" dirty="0">
              <a:solidFill>
                <a:schemeClr val="tx1"/>
              </a:solidFill>
              <a:latin typeface="Arial Narrow" panose="020B0606020202030204" pitchFamily="34" charset="0"/>
            </a:endParaRPr>
          </a:p>
        </p:txBody>
      </p:sp>
      <p:sp>
        <p:nvSpPr>
          <p:cNvPr id="10" name="Text Placeholder 1">
            <a:extLst>
              <a:ext uri="{FF2B5EF4-FFF2-40B4-BE49-F238E27FC236}">
                <a16:creationId xmlns:a16="http://schemas.microsoft.com/office/drawing/2014/main" id="{549950A4-CD2F-4991-8AFA-F84DC2684E95}"/>
              </a:ext>
            </a:extLst>
          </p:cNvPr>
          <p:cNvSpPr txBox="1">
            <a:spLocks/>
          </p:cNvSpPr>
          <p:nvPr/>
        </p:nvSpPr>
        <p:spPr>
          <a:xfrm>
            <a:off x="412546"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r>
              <a:rPr lang="en-US" sz="1100" dirty="0">
                <a:latin typeface="Arial Narrow" panose="020B0606020202030204" pitchFamily="34" charset="0"/>
                <a:cs typeface="Arial" panose="020B0604020202020204" pitchFamily="34" charset="0"/>
              </a:rPr>
              <a:t>The following table contains some insights on the previous topic:</a:t>
            </a:r>
            <a:endParaRPr lang="it-IT" sz="1100" dirty="0">
              <a:latin typeface="Arial Narrow" panose="020B0606020202030204" pitchFamily="34" charset="0"/>
              <a:cs typeface="Arial" panose="020B0604020202020204" pitchFamily="34" charset="0"/>
            </a:endParaRPr>
          </a:p>
        </p:txBody>
      </p:sp>
      <p:grpSp>
        <p:nvGrpSpPr>
          <p:cNvPr id="11" name="Group 10"/>
          <p:cNvGrpSpPr/>
          <p:nvPr/>
        </p:nvGrpSpPr>
        <p:grpSpPr>
          <a:xfrm>
            <a:off x="395280" y="994339"/>
            <a:ext cx="6769097" cy="3696562"/>
            <a:chOff x="395280" y="6050941"/>
            <a:chExt cx="6769097" cy="3696562"/>
          </a:xfrm>
        </p:grpSpPr>
        <p:sp>
          <p:nvSpPr>
            <p:cNvPr id="12" name="Rectangle 11">
              <a:extLst>
                <a:ext uri="{FF2B5EF4-FFF2-40B4-BE49-F238E27FC236}">
                  <a16:creationId xmlns:a16="http://schemas.microsoft.com/office/drawing/2014/main" id="{FA808275-2872-46A6-A753-A138DE1D6748}"/>
                </a:ext>
              </a:extLst>
            </p:cNvPr>
            <p:cNvSpPr/>
            <p:nvPr/>
          </p:nvSpPr>
          <p:spPr>
            <a:xfrm>
              <a:off x="395285" y="6258686"/>
              <a:ext cx="6769092" cy="3488817"/>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sp>
          <p:nvSpPr>
            <p:cNvPr id="13" name="Rectangle 12">
              <a:extLst>
                <a:ext uri="{FF2B5EF4-FFF2-40B4-BE49-F238E27FC236}">
                  <a16:creationId xmlns:a16="http://schemas.microsoft.com/office/drawing/2014/main" id="{DE488885-513C-418A-A921-D2BCB8E0781E}"/>
                </a:ext>
              </a:extLst>
            </p:cNvPr>
            <p:cNvSpPr/>
            <p:nvPr/>
          </p:nvSpPr>
          <p:spPr>
            <a:xfrm>
              <a:off x="748840" y="8802741"/>
              <a:ext cx="1637667" cy="779045"/>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a:solidFill>
                    <a:schemeClr val="bg1"/>
                  </a:solidFill>
                  <a:latin typeface="Arial Narrow" panose="020B0606020202030204" pitchFamily="34" charset="0"/>
                  <a:cs typeface="Times New Roman" panose="02020603050405020304" pitchFamily="18" charset="0"/>
                </a:rPr>
                <a:t>Decision Makers</a:t>
              </a:r>
            </a:p>
          </p:txBody>
        </p:sp>
        <p:sp>
          <p:nvSpPr>
            <p:cNvPr id="14" name="Rectangle 13">
              <a:extLst>
                <a:ext uri="{FF2B5EF4-FFF2-40B4-BE49-F238E27FC236}">
                  <a16:creationId xmlns:a16="http://schemas.microsoft.com/office/drawing/2014/main" id="{B006A104-D9E2-4609-AA8F-6B68770BADF6}"/>
                </a:ext>
              </a:extLst>
            </p:cNvPr>
            <p:cNvSpPr/>
            <p:nvPr/>
          </p:nvSpPr>
          <p:spPr>
            <a:xfrm>
              <a:off x="3700738" y="8802741"/>
              <a:ext cx="1637667" cy="779045"/>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a:solidFill>
                    <a:schemeClr val="bg1"/>
                  </a:solidFill>
                  <a:latin typeface="Arial Narrow" panose="020B0606020202030204" pitchFamily="34" charset="0"/>
                  <a:cs typeface="Times New Roman" panose="02020603050405020304" pitchFamily="18" charset="0"/>
                </a:rPr>
                <a:t>Operating Process</a:t>
              </a:r>
            </a:p>
          </p:txBody>
        </p:sp>
        <p:sp>
          <p:nvSpPr>
            <p:cNvPr id="15" name="Rectangle: Rounded Corners 5">
              <a:extLst>
                <a:ext uri="{FF2B5EF4-FFF2-40B4-BE49-F238E27FC236}">
                  <a16:creationId xmlns:a16="http://schemas.microsoft.com/office/drawing/2014/main" id="{271AB795-1FEA-4003-B63D-AAD16374BF4C}"/>
                </a:ext>
              </a:extLst>
            </p:cNvPr>
            <p:cNvSpPr/>
            <p:nvPr/>
          </p:nvSpPr>
          <p:spPr>
            <a:xfrm>
              <a:off x="745562" y="7170761"/>
              <a:ext cx="1637667" cy="779045"/>
            </a:xfrm>
            <a:prstGeom prst="roundRect">
              <a:avLst/>
            </a:prstGeom>
            <a:solidFill>
              <a:schemeClr val="bg1"/>
            </a:solidFill>
            <a:ln w="28575">
              <a:solidFill>
                <a:srgbClr val="C00000"/>
              </a:solidFill>
              <a:prstDash val="sysDot"/>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dirty="0">
                  <a:solidFill>
                    <a:schemeClr val="tx1"/>
                  </a:solidFill>
                  <a:latin typeface="Arial Narrow" panose="020B0606020202030204" pitchFamily="34" charset="0"/>
                </a:rPr>
                <a:t>Constraints</a:t>
              </a:r>
            </a:p>
            <a:p>
              <a:pPr algn="ctr"/>
              <a:r>
                <a:rPr lang="en-US" sz="1200" dirty="0">
                  <a:solidFill>
                    <a:schemeClr val="tx1"/>
                  </a:solidFill>
                  <a:latin typeface="Arial Narrow" panose="020B0606020202030204" pitchFamily="34" charset="0"/>
                </a:rPr>
                <a:t>Goals</a:t>
              </a:r>
            </a:p>
            <a:p>
              <a:pPr algn="ctr"/>
              <a:r>
                <a:rPr lang="en-US" sz="1200" dirty="0">
                  <a:solidFill>
                    <a:schemeClr val="tx1"/>
                  </a:solidFill>
                  <a:latin typeface="Arial Narrow" panose="020B0606020202030204" pitchFamily="34" charset="0"/>
                </a:rPr>
                <a:t>Resources</a:t>
              </a:r>
            </a:p>
          </p:txBody>
        </p:sp>
        <p:sp>
          <p:nvSpPr>
            <p:cNvPr id="16" name="TextBox 15">
              <a:extLst>
                <a:ext uri="{FF2B5EF4-FFF2-40B4-BE49-F238E27FC236}">
                  <a16:creationId xmlns:a16="http://schemas.microsoft.com/office/drawing/2014/main" id="{88347D7B-E1DC-4E21-A71B-850D62788277}"/>
                </a:ext>
              </a:extLst>
            </p:cNvPr>
            <p:cNvSpPr txBox="1"/>
            <p:nvPr/>
          </p:nvSpPr>
          <p:spPr>
            <a:xfrm>
              <a:off x="2438094" y="8804660"/>
              <a:ext cx="1232910" cy="330072"/>
            </a:xfrm>
            <a:prstGeom prst="rect">
              <a:avLst/>
            </a:prstGeom>
            <a:noFill/>
          </p:spPr>
          <p:txBody>
            <a:bodyPr wrap="square" lIns="72000" tIns="72000" rIns="72000" bIns="72000" rtlCol="0">
              <a:spAutoFit/>
            </a:bodyPr>
            <a:lstStyle/>
            <a:p>
              <a:pPr algn="ctr"/>
              <a:r>
                <a:rPr lang="en-US" sz="1200" b="1" i="1" dirty="0">
                  <a:latin typeface="Arial Narrow" panose="020B0606020202030204" pitchFamily="34" charset="0"/>
                </a:rPr>
                <a:t>Decisions</a:t>
              </a:r>
            </a:p>
          </p:txBody>
        </p:sp>
        <p:sp>
          <p:nvSpPr>
            <p:cNvPr id="17" name="TextBox 16">
              <a:extLst>
                <a:ext uri="{FF2B5EF4-FFF2-40B4-BE49-F238E27FC236}">
                  <a16:creationId xmlns:a16="http://schemas.microsoft.com/office/drawing/2014/main" id="{554F459E-868A-41D9-81D0-DA547F036854}"/>
                </a:ext>
              </a:extLst>
            </p:cNvPr>
            <p:cNvSpPr txBox="1"/>
            <p:nvPr/>
          </p:nvSpPr>
          <p:spPr>
            <a:xfrm>
              <a:off x="5819771" y="9027227"/>
              <a:ext cx="991873" cy="330072"/>
            </a:xfrm>
            <a:prstGeom prst="rect">
              <a:avLst/>
            </a:prstGeom>
            <a:noFill/>
          </p:spPr>
          <p:txBody>
            <a:bodyPr wrap="square" lIns="72000" tIns="72000" rIns="72000" bIns="72000" rtlCol="0">
              <a:spAutoFit/>
            </a:bodyPr>
            <a:lstStyle/>
            <a:p>
              <a:pPr algn="ctr"/>
              <a:r>
                <a:rPr lang="en-US" sz="1200" b="1" i="1" dirty="0">
                  <a:latin typeface="Arial Narrow" panose="020B0606020202030204" pitchFamily="34" charset="0"/>
                </a:rPr>
                <a:t>Output</a:t>
              </a:r>
            </a:p>
          </p:txBody>
        </p:sp>
        <p:cxnSp>
          <p:nvCxnSpPr>
            <p:cNvPr id="18" name="Straight Arrow Connector 17">
              <a:extLst>
                <a:ext uri="{FF2B5EF4-FFF2-40B4-BE49-F238E27FC236}">
                  <a16:creationId xmlns:a16="http://schemas.microsoft.com/office/drawing/2014/main" id="{5F150AA3-F643-4CCE-8032-2BD04CEBDE6E}"/>
                </a:ext>
              </a:extLst>
            </p:cNvPr>
            <p:cNvCxnSpPr>
              <a:cxnSpLocks/>
              <a:stCxn id="13" idx="3"/>
              <a:endCxn id="14" idx="1"/>
            </p:cNvCxnSpPr>
            <p:nvPr/>
          </p:nvCxnSpPr>
          <p:spPr>
            <a:xfrm>
              <a:off x="2386507" y="9192263"/>
              <a:ext cx="1314231" cy="0"/>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2708553-9951-4287-8212-63196B0C0885}"/>
                </a:ext>
              </a:extLst>
            </p:cNvPr>
            <p:cNvCxnSpPr>
              <a:cxnSpLocks/>
              <a:stCxn id="14" idx="3"/>
              <a:endCxn id="17" idx="1"/>
            </p:cNvCxnSpPr>
            <p:nvPr/>
          </p:nvCxnSpPr>
          <p:spPr>
            <a:xfrm flipV="1">
              <a:off x="5338405" y="9192263"/>
              <a:ext cx="481366" cy="1"/>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61A393B-2C98-4D44-84EE-C795572B8171}"/>
                </a:ext>
              </a:extLst>
            </p:cNvPr>
            <p:cNvCxnSpPr>
              <a:cxnSpLocks/>
              <a:stCxn id="15" idx="2"/>
              <a:endCxn id="13" idx="0"/>
            </p:cNvCxnSpPr>
            <p:nvPr/>
          </p:nvCxnSpPr>
          <p:spPr>
            <a:xfrm>
              <a:off x="1564396" y="7949806"/>
              <a:ext cx="3278" cy="852935"/>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13EA25A-8F51-4CE3-A31A-668328186FC5}"/>
                </a:ext>
              </a:extLst>
            </p:cNvPr>
            <p:cNvSpPr/>
            <p:nvPr/>
          </p:nvSpPr>
          <p:spPr>
            <a:xfrm>
              <a:off x="395280" y="6050941"/>
              <a:ext cx="6769097" cy="20774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r>
                <a:rPr lang="it-IT" sz="1000" b="1" dirty="0">
                  <a:solidFill>
                    <a:schemeClr val="bg1"/>
                  </a:solidFill>
                  <a:latin typeface="Arial Narrow" panose="020B0606020202030204" pitchFamily="34" charset="0"/>
                  <a:cs typeface="Arial" panose="020B0604020202020204" pitchFamily="34" charset="0"/>
                </a:rPr>
                <a:t>Fig. 2 (</a:t>
              </a:r>
              <a:r>
                <a:rPr lang="it-IT" sz="1000" b="1" dirty="0" err="1">
                  <a:solidFill>
                    <a:schemeClr val="bg1"/>
                  </a:solidFill>
                  <a:latin typeface="Arial Narrow" panose="020B0606020202030204" pitchFamily="34" charset="0"/>
                  <a:cs typeface="Arial" panose="020B0604020202020204" pitchFamily="34" charset="0"/>
                </a:rPr>
                <a:t>Influence</a:t>
              </a:r>
              <a:r>
                <a:rPr lang="it-IT" sz="1000" b="1" dirty="0">
                  <a:solidFill>
                    <a:schemeClr val="bg1"/>
                  </a:solidFill>
                  <a:latin typeface="Arial Narrow" panose="020B0606020202030204" pitchFamily="34" charset="0"/>
                  <a:cs typeface="Arial" panose="020B0604020202020204" pitchFamily="34" charset="0"/>
                </a:rPr>
                <a:t>)</a:t>
              </a:r>
            </a:p>
          </p:txBody>
        </p:sp>
        <p:sp>
          <p:nvSpPr>
            <p:cNvPr id="25" name="Rectangle 24">
              <a:extLst>
                <a:ext uri="{FF2B5EF4-FFF2-40B4-BE49-F238E27FC236}">
                  <a16:creationId xmlns:a16="http://schemas.microsoft.com/office/drawing/2014/main" id="{632FBFF8-4E36-4806-AFDC-3C45CF60817D}"/>
                </a:ext>
              </a:extLst>
            </p:cNvPr>
            <p:cNvSpPr/>
            <p:nvPr/>
          </p:nvSpPr>
          <p:spPr>
            <a:xfrm>
              <a:off x="2259385" y="6375014"/>
              <a:ext cx="1549290" cy="493769"/>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a:solidFill>
                    <a:schemeClr val="bg1"/>
                  </a:solidFill>
                  <a:latin typeface="Arial Narrow" panose="020B0606020202030204" pitchFamily="34" charset="0"/>
                  <a:cs typeface="Times New Roman" panose="02020603050405020304" pitchFamily="18" charset="0"/>
                </a:rPr>
                <a:t>Entities in a position of authority</a:t>
              </a:r>
            </a:p>
          </p:txBody>
        </p:sp>
        <p:cxnSp>
          <p:nvCxnSpPr>
            <p:cNvPr id="26" name="Straight Arrow Connector 25">
              <a:extLst>
                <a:ext uri="{FF2B5EF4-FFF2-40B4-BE49-F238E27FC236}">
                  <a16:creationId xmlns:a16="http://schemas.microsoft.com/office/drawing/2014/main" id="{FEA62CF5-5A47-4EEB-9FBE-7559011A0F20}"/>
                </a:ext>
              </a:extLst>
            </p:cNvPr>
            <p:cNvCxnSpPr>
              <a:cxnSpLocks/>
              <a:stCxn id="25" idx="2"/>
              <a:endCxn id="16" idx="0"/>
            </p:cNvCxnSpPr>
            <p:nvPr/>
          </p:nvCxnSpPr>
          <p:spPr>
            <a:xfrm>
              <a:off x="3034030" y="6868783"/>
              <a:ext cx="20519" cy="1935877"/>
            </a:xfrm>
            <a:prstGeom prst="straightConnector1">
              <a:avLst/>
            </a:prstGeom>
            <a:ln w="28575">
              <a:solidFill>
                <a:schemeClr val="bg1">
                  <a:lumMod val="5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91A5474-5500-47FB-BF21-698AA1EBF447}"/>
                </a:ext>
              </a:extLst>
            </p:cNvPr>
            <p:cNvSpPr txBox="1"/>
            <p:nvPr/>
          </p:nvSpPr>
          <p:spPr>
            <a:xfrm>
              <a:off x="3087351" y="7468105"/>
              <a:ext cx="813074" cy="257369"/>
            </a:xfrm>
            <a:prstGeom prst="rect">
              <a:avLst/>
            </a:prstGeom>
            <a:solidFill>
              <a:srgbClr val="F2F2F2"/>
            </a:solidFill>
          </p:spPr>
          <p:txBody>
            <a:bodyPr wrap="square" lIns="36000" tIns="36000" rIns="36000" bIns="36000" rtlCol="0">
              <a:spAutoFit/>
            </a:bodyPr>
            <a:lstStyle/>
            <a:p>
              <a:pPr algn="ctr"/>
              <a:r>
                <a:rPr lang="en-US" sz="1200" b="1" i="1" dirty="0">
                  <a:latin typeface="Arial Narrow" panose="020B0606020202030204" pitchFamily="34" charset="0"/>
                </a:rPr>
                <a:t>Influence</a:t>
              </a:r>
            </a:p>
          </p:txBody>
        </p:sp>
        <p:sp>
          <p:nvSpPr>
            <p:cNvPr id="28" name="Rectangle: Rounded Corners 17">
              <a:extLst>
                <a:ext uri="{FF2B5EF4-FFF2-40B4-BE49-F238E27FC236}">
                  <a16:creationId xmlns:a16="http://schemas.microsoft.com/office/drawing/2014/main" id="{DAFE52D5-2695-4788-87AD-911691B94A19}"/>
                </a:ext>
              </a:extLst>
            </p:cNvPr>
            <p:cNvSpPr/>
            <p:nvPr/>
          </p:nvSpPr>
          <p:spPr>
            <a:xfrm>
              <a:off x="5058487" y="6207189"/>
              <a:ext cx="1637673" cy="779045"/>
            </a:xfrm>
            <a:prstGeom prst="roundRect">
              <a:avLst/>
            </a:prstGeom>
            <a:noFill/>
            <a:ln w="19050">
              <a:noFill/>
            </a:ln>
            <a:effectLst>
              <a:glow rad="635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lIns="72000" tIns="72000" rIns="72000" bIns="72000" rtlCol="0" anchor="ctr"/>
            <a:lstStyle/>
            <a:p>
              <a:pPr algn="ctr"/>
              <a:r>
                <a:rPr lang="en-US" sz="1200" b="1" i="1" dirty="0">
                  <a:solidFill>
                    <a:schemeClr val="tx1"/>
                  </a:solidFill>
                  <a:latin typeface="Arial Narrow" panose="020B0606020202030204" pitchFamily="34" charset="0"/>
                </a:rPr>
                <a:t>Secondary Interest</a:t>
              </a:r>
            </a:p>
          </p:txBody>
        </p:sp>
        <p:cxnSp>
          <p:nvCxnSpPr>
            <p:cNvPr id="29" name="Straight Arrow Connector 28">
              <a:extLst>
                <a:ext uri="{FF2B5EF4-FFF2-40B4-BE49-F238E27FC236}">
                  <a16:creationId xmlns:a16="http://schemas.microsoft.com/office/drawing/2014/main" id="{9E994151-6204-4B6A-A070-9756A02BF687}"/>
                </a:ext>
              </a:extLst>
            </p:cNvPr>
            <p:cNvCxnSpPr>
              <a:cxnSpLocks/>
            </p:cNvCxnSpPr>
            <p:nvPr/>
          </p:nvCxnSpPr>
          <p:spPr>
            <a:xfrm flipH="1">
              <a:off x="3897809" y="6596712"/>
              <a:ext cx="1232913" cy="0"/>
            </a:xfrm>
            <a:prstGeom prst="straightConnector1">
              <a:avLst/>
            </a:prstGeom>
            <a:ln w="28575">
              <a:solidFill>
                <a:schemeClr val="bg1">
                  <a:lumMod val="5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79912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288" y="1325235"/>
            <a:ext cx="6769100" cy="1066799"/>
          </a:xfrm>
        </p:spPr>
        <p:txBody>
          <a:bodyPr/>
          <a:lstStyle/>
          <a:p>
            <a:pPr algn="just"/>
            <a:r>
              <a:rPr lang="en-US" sz="1100" dirty="0">
                <a:latin typeface="Arial Narrow" panose="020B0606020202030204" pitchFamily="34" charset="0"/>
              </a:rPr>
              <a:t>As mentioned above, the conflict of interest relates to circumstances and not a particular </a:t>
            </a:r>
            <a:r>
              <a:rPr lang="en-US" sz="1100" dirty="0" err="1">
                <a:latin typeface="Arial Narrow" panose="020B0606020202030204" pitchFamily="34" charset="0"/>
              </a:rPr>
              <a:t>behaviour</a:t>
            </a:r>
            <a:r>
              <a:rPr lang="en-US" sz="1100" dirty="0">
                <a:latin typeface="Arial Narrow" panose="020B0606020202030204" pitchFamily="34" charset="0"/>
              </a:rPr>
              <a:t> and the existence of a secondary interest does not imply any hypothesis with regard to the existence of consequent illegal </a:t>
            </a:r>
            <a:r>
              <a:rPr lang="en-US" sz="1100" dirty="0" err="1">
                <a:latin typeface="Arial Narrow" panose="020B0606020202030204" pitchFamily="34" charset="0"/>
              </a:rPr>
              <a:t>behaviour</a:t>
            </a:r>
            <a:r>
              <a:rPr lang="en-US" sz="1100" dirty="0">
                <a:latin typeface="Arial Narrow" panose="020B0606020202030204" pitchFamily="34" charset="0"/>
              </a:rPr>
              <a:t>.</a:t>
            </a:r>
          </a:p>
          <a:p>
            <a:pPr algn="just"/>
            <a:r>
              <a:rPr lang="en-US" sz="1100" dirty="0">
                <a:latin typeface="Arial Narrow" panose="020B0606020202030204" pitchFamily="34" charset="0"/>
              </a:rPr>
              <a:t>However, certain </a:t>
            </a:r>
            <a:r>
              <a:rPr lang="en-US" sz="1100" dirty="0" err="1">
                <a:latin typeface="Arial Narrow" panose="020B0606020202030204" pitchFamily="34" charset="0"/>
              </a:rPr>
              <a:t>behaviour</a:t>
            </a:r>
            <a:r>
              <a:rPr lang="en-US" sz="1100" dirty="0">
                <a:latin typeface="Arial Narrow" panose="020B0606020202030204" pitchFamily="34" charset="0"/>
              </a:rPr>
              <a:t> might give rise to a conflict of interest in relation to decision-makers or influencers. Such </a:t>
            </a:r>
            <a:r>
              <a:rPr lang="en-US" sz="1100" dirty="0" err="1">
                <a:latin typeface="Arial Narrow" panose="020B0606020202030204" pitchFamily="34" charset="0"/>
              </a:rPr>
              <a:t>behaviour</a:t>
            </a:r>
            <a:r>
              <a:rPr lang="en-US" sz="1100" dirty="0">
                <a:latin typeface="Arial Narrow" panose="020B0606020202030204" pitchFamily="34" charset="0"/>
              </a:rPr>
              <a:t> aims to directly or indirectly influence decisions by means of gifts, </a:t>
            </a:r>
            <a:r>
              <a:rPr lang="en-US" sz="1100" dirty="0" err="1">
                <a:latin typeface="Arial Narrow" panose="020B0606020202030204" pitchFamily="34" charset="0"/>
              </a:rPr>
              <a:t>favours</a:t>
            </a:r>
            <a:r>
              <a:rPr lang="en-US" sz="1100" dirty="0">
                <a:latin typeface="Arial Narrow" panose="020B0606020202030204" pitchFamily="34" charset="0"/>
              </a:rPr>
              <a:t> and promises that are generally regulated by the Code of Ethics and the Code of Conduct of the organization.</a:t>
            </a:r>
            <a:endParaRPr lang="it-IT" sz="1100" dirty="0">
              <a:latin typeface="Arial Narrow" panose="020B0606020202030204" pitchFamily="34" charset="0"/>
            </a:endParaRPr>
          </a:p>
          <a:p>
            <a:pPr algn="just"/>
            <a:endParaRPr lang="it-IT" dirty="0">
              <a:latin typeface="Arial Narrow" panose="020B0606020202030204" pitchFamily="34" charset="0"/>
            </a:endParaRPr>
          </a:p>
        </p:txBody>
      </p:sp>
    </p:spTree>
    <p:extLst>
      <p:ext uri="{BB962C8B-B14F-4D97-AF65-F5344CB8AC3E}">
        <p14:creationId xmlns:p14="http://schemas.microsoft.com/office/powerpoint/2010/main" val="429083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288" y="1973179"/>
            <a:ext cx="6769096" cy="7419975"/>
          </a:xfrm>
        </p:spPr>
        <p:txBody>
          <a:bodyPr/>
          <a:lstStyle/>
          <a:p>
            <a:pPr algn="just"/>
            <a:r>
              <a:rPr lang="en-US" sz="1100" dirty="0">
                <a:latin typeface="Arial Narrow" panose="020B0606020202030204" pitchFamily="34" charset="0"/>
              </a:rPr>
              <a:t>According to the OECD document, there are 3 types of conflict of interest </a:t>
            </a:r>
            <a:r>
              <a:rPr lang="en-US" sz="1100" baseline="30000" dirty="0">
                <a:latin typeface="Arial Narrow" panose="020B0606020202030204" pitchFamily="34" charset="0"/>
              </a:rPr>
              <a:t>5</a:t>
            </a:r>
            <a:r>
              <a:rPr lang="en-US" sz="1100" dirty="0">
                <a:latin typeface="Arial Narrow" panose="020B0606020202030204" pitchFamily="34" charset="0"/>
              </a:rPr>
              <a:t>:</a:t>
            </a:r>
          </a:p>
          <a:p>
            <a:pPr algn="just"/>
            <a:r>
              <a:rPr lang="en-US" sz="1100" dirty="0">
                <a:latin typeface="Arial Narrow" panose="020B0606020202030204" pitchFamily="34" charset="0"/>
              </a:rPr>
              <a:t>“[…] a “conflict of interest” involves a situation or relationship which can be current, or may have occurred in the past. Defined in this way, “conflict of interest” has the same meaning as </a:t>
            </a:r>
            <a:r>
              <a:rPr lang="en-US" sz="1100" b="1" dirty="0">
                <a:latin typeface="Arial Narrow" panose="020B0606020202030204" pitchFamily="34" charset="0"/>
              </a:rPr>
              <a:t>actual</a:t>
            </a:r>
            <a:r>
              <a:rPr lang="en-US" sz="1100" dirty="0">
                <a:latin typeface="Arial Narrow" panose="020B0606020202030204" pitchFamily="34" charset="0"/>
              </a:rPr>
              <a:t> conflict of interest. </a:t>
            </a:r>
          </a:p>
          <a:p>
            <a:pPr algn="just"/>
            <a:r>
              <a:rPr lang="en-US" sz="1100" dirty="0">
                <a:latin typeface="Arial Narrow" panose="020B0606020202030204" pitchFamily="34" charset="0"/>
              </a:rPr>
              <a:t>[…] By contrast, an </a:t>
            </a:r>
            <a:r>
              <a:rPr lang="en-US" sz="1100" b="1" dirty="0">
                <a:latin typeface="Arial Narrow" panose="020B0606020202030204" pitchFamily="34" charset="0"/>
              </a:rPr>
              <a:t>apparent</a:t>
            </a:r>
            <a:r>
              <a:rPr lang="en-US" sz="1100" dirty="0">
                <a:latin typeface="Arial Narrow" panose="020B0606020202030204" pitchFamily="34" charset="0"/>
              </a:rPr>
              <a:t> conflict of interest exists where it appears that an official’s private interests could improperly influence the performance of their duties but this is not in fact the case. </a:t>
            </a:r>
          </a:p>
          <a:p>
            <a:pPr algn="just"/>
            <a:r>
              <a:rPr lang="en-US" sz="1100" dirty="0">
                <a:latin typeface="Arial Narrow" panose="020B0606020202030204" pitchFamily="34" charset="0"/>
              </a:rPr>
              <a:t>[…] A </a:t>
            </a:r>
            <a:r>
              <a:rPr lang="en-US" sz="1100" b="1" dirty="0">
                <a:latin typeface="Arial Narrow" panose="020B0606020202030204" pitchFamily="34" charset="0"/>
              </a:rPr>
              <a:t>potential</a:t>
            </a:r>
            <a:r>
              <a:rPr lang="en-US" sz="1100" dirty="0">
                <a:latin typeface="Arial Narrow" panose="020B0606020202030204" pitchFamily="34" charset="0"/>
              </a:rPr>
              <a:t> conflict of interest occurs where a public official holds a private interest which would constitute a conflict of interest if the relevant circumstances were to change in the future.”</a:t>
            </a:r>
          </a:p>
          <a:p>
            <a:pPr algn="just"/>
            <a:endParaRPr lang="en-US" sz="1100" dirty="0">
              <a:latin typeface="Arial Narrow" panose="020B0606020202030204" pitchFamily="34" charset="0"/>
            </a:endParaRPr>
          </a:p>
          <a:p>
            <a:pPr lvl="4" algn="just"/>
            <a:r>
              <a:rPr lang="it-IT" sz="1100" b="1" u="sng" dirty="0">
                <a:latin typeface="Arial Narrow" panose="020B0606020202030204" pitchFamily="34" charset="0"/>
              </a:rPr>
              <a:t>The </a:t>
            </a:r>
            <a:r>
              <a:rPr lang="it-IT" sz="1100" b="1" u="sng" dirty="0" err="1">
                <a:latin typeface="Arial Narrow" panose="020B0606020202030204" pitchFamily="34" charset="0"/>
              </a:rPr>
              <a:t>actual</a:t>
            </a:r>
            <a:r>
              <a:rPr lang="it-IT" sz="1100" b="1" u="sng" dirty="0">
                <a:latin typeface="Arial Narrow" panose="020B0606020202030204" pitchFamily="34" charset="0"/>
              </a:rPr>
              <a:t> </a:t>
            </a:r>
            <a:r>
              <a:rPr lang="it-IT" sz="1100" b="1" u="sng" dirty="0" err="1">
                <a:latin typeface="Arial Narrow" panose="020B0606020202030204" pitchFamily="34" charset="0"/>
              </a:rPr>
              <a:t>conflict</a:t>
            </a:r>
            <a:r>
              <a:rPr lang="it-IT" sz="1100" b="1" u="sng" dirty="0">
                <a:latin typeface="Arial Narrow" panose="020B0606020202030204" pitchFamily="34" charset="0"/>
              </a:rPr>
              <a:t> of </a:t>
            </a:r>
            <a:r>
              <a:rPr lang="it-IT" sz="1100" b="1" u="sng" dirty="0" err="1">
                <a:latin typeface="Arial Narrow" panose="020B0606020202030204" pitchFamily="34" charset="0"/>
              </a:rPr>
              <a:t>interest</a:t>
            </a:r>
            <a:endParaRPr lang="it-IT" sz="1100" b="1" u="sng" dirty="0">
              <a:latin typeface="Arial Narrow" panose="020B0606020202030204" pitchFamily="34" charset="0"/>
            </a:endParaRPr>
          </a:p>
          <a:p>
            <a:pPr algn="just"/>
            <a:r>
              <a:rPr lang="en-US" sz="1100" dirty="0">
                <a:latin typeface="Arial Narrow" panose="020B0606020202030204" pitchFamily="34" charset="0"/>
              </a:rPr>
              <a:t>The actual conflict of interest is the situation in which a relevant and “objective” secondary interest of the agent has been identified and assessed, in addition to the primary interest of the principal at the time (t</a:t>
            </a:r>
            <a:r>
              <a:rPr lang="en-US" sz="1100" baseline="-25000" dirty="0">
                <a:latin typeface="Arial Narrow" panose="020B0606020202030204" pitchFamily="34" charset="0"/>
              </a:rPr>
              <a:t>0</a:t>
            </a:r>
            <a:r>
              <a:rPr lang="en-US" sz="1100" dirty="0">
                <a:latin typeface="Arial Narrow" panose="020B0606020202030204" pitchFamily="34" charset="0"/>
              </a:rPr>
              <a:t>) when the decisional process takes place.</a:t>
            </a:r>
          </a:p>
          <a:p>
            <a:pPr algn="just"/>
            <a:r>
              <a:rPr lang="en-US" sz="1100" dirty="0">
                <a:latin typeface="Arial Narrow" panose="020B0606020202030204" pitchFamily="34" charset="0"/>
              </a:rPr>
              <a:t>The complexity of identifying the actual conflict of interest is connected to the logic-inductive process that must identify an objective cause and effect relationship (not implying any presumption with regard to the agent’s </a:t>
            </a:r>
            <a:r>
              <a:rPr lang="en-US" sz="1100" dirty="0" err="1">
                <a:latin typeface="Arial Narrow" panose="020B0606020202030204" pitchFamily="34" charset="0"/>
              </a:rPr>
              <a:t>behaviour</a:t>
            </a:r>
            <a:r>
              <a:rPr lang="en-US" sz="1100" dirty="0">
                <a:latin typeface="Arial Narrow" panose="020B0606020202030204" pitchFamily="34" charset="0"/>
              </a:rPr>
              <a:t>) between the situation of the agent (legal or factual) and the identification of a secondary interest.</a:t>
            </a:r>
          </a:p>
          <a:p>
            <a:pPr algn="just"/>
            <a:r>
              <a:rPr lang="en-US" sz="1100" dirty="0">
                <a:latin typeface="Arial Narrow" panose="020B0606020202030204" pitchFamily="34" charset="0"/>
              </a:rPr>
              <a:t>The secondary interest must be assessed as “relevant”, that is, it must be capable of:</a:t>
            </a:r>
          </a:p>
          <a:p>
            <a:pPr algn="just"/>
            <a:r>
              <a:rPr lang="en-US" sz="1100" dirty="0">
                <a:latin typeface="Arial Narrow" panose="020B0606020202030204" pitchFamily="34" charset="0"/>
              </a:rPr>
              <a:t>threatening the impartiality and independence of decisions and </a:t>
            </a:r>
            <a:r>
              <a:rPr lang="en-US" sz="1100" dirty="0" err="1">
                <a:latin typeface="Arial Narrow" panose="020B0606020202030204" pitchFamily="34" charset="0"/>
              </a:rPr>
              <a:t>behaviour</a:t>
            </a:r>
            <a:r>
              <a:rPr lang="en-US" sz="1100" dirty="0">
                <a:latin typeface="Arial Narrow" panose="020B0606020202030204" pitchFamily="34" charset="0"/>
              </a:rPr>
              <a:t> </a:t>
            </a:r>
            <a:r>
              <a:rPr lang="en-US" sz="1100" baseline="30000" dirty="0">
                <a:latin typeface="Arial Narrow" panose="020B0606020202030204" pitchFamily="34" charset="0"/>
              </a:rPr>
              <a:t>6</a:t>
            </a:r>
            <a:r>
              <a:rPr lang="en-US" sz="1100" dirty="0">
                <a:latin typeface="Arial Narrow" panose="020B0606020202030204" pitchFamily="34" charset="0"/>
              </a:rPr>
              <a:t> or adversely affecting, “directly or indirectly, the honest and impartial performance of functions or exercise of power” </a:t>
            </a:r>
            <a:r>
              <a:rPr lang="en-US" sz="1100" baseline="30000" dirty="0">
                <a:latin typeface="Arial Narrow" panose="020B0606020202030204" pitchFamily="34" charset="0"/>
              </a:rPr>
              <a:t>7</a:t>
            </a:r>
            <a:r>
              <a:rPr lang="en-US" sz="1100" dirty="0">
                <a:latin typeface="Arial Narrow" panose="020B0606020202030204" pitchFamily="34" charset="0"/>
              </a:rPr>
              <a:t>.</a:t>
            </a:r>
          </a:p>
          <a:p>
            <a:pPr algn="just"/>
            <a:r>
              <a:rPr lang="en-US" sz="1100" dirty="0">
                <a:latin typeface="Arial Narrow" panose="020B0606020202030204" pitchFamily="34" charset="0"/>
              </a:rPr>
              <a:t>This logical and cognitive process of detecting a secondary interest from a contingent and empiric situation may sometimes be very simple and intuitive (e.g. in presence of a close family member of the agent who benefits from their decisions, it is possible to objectively deduce a relevant and objective secondary interest), but sometimes it may be complex (e.g. a previous distant employment relationship between the agent and a beneficiary of his or her current organizational decisions).</a:t>
            </a:r>
          </a:p>
          <a:p>
            <a:pPr algn="just"/>
            <a:r>
              <a:rPr lang="en-US" sz="1100" dirty="0">
                <a:latin typeface="Arial Narrow" panose="020B0606020202030204" pitchFamily="34" charset="0"/>
              </a:rPr>
              <a:t>Managing the conflict requires some kind of action (for example, the abstention in the decisional process of the holder of the secondary interest, or the abstention of the organization in undertaking a contractual relationship with the other party), which may be defined by law or by internal regulatory documents of the organization.</a:t>
            </a:r>
          </a:p>
          <a:p>
            <a:pPr algn="just"/>
            <a:r>
              <a:rPr lang="en-US" sz="1100" dirty="0">
                <a:latin typeface="Arial Narrow" panose="020B0606020202030204" pitchFamily="34" charset="0"/>
              </a:rPr>
              <a:t>As stated, the conflict of interest is a situation derived from certain circumstances (legal or factual) and is not a </a:t>
            </a:r>
            <a:r>
              <a:rPr lang="en-US" sz="1100" dirty="0" err="1">
                <a:latin typeface="Arial Narrow" panose="020B0606020202030204" pitchFamily="34" charset="0"/>
              </a:rPr>
              <a:t>behaviour</a:t>
            </a:r>
            <a:r>
              <a:rPr lang="en-US" sz="1100" dirty="0">
                <a:latin typeface="Arial Narrow" panose="020B0606020202030204" pitchFamily="34" charset="0"/>
              </a:rPr>
              <a:t>: being in conflict and actually abusing one's position are two different aspects of </a:t>
            </a:r>
            <a:r>
              <a:rPr lang="en-US" sz="1100" dirty="0" err="1">
                <a:latin typeface="Arial Narrow" panose="020B0606020202030204" pitchFamily="34" charset="0"/>
              </a:rPr>
              <a:t>behaviour</a:t>
            </a:r>
            <a:r>
              <a:rPr lang="en-US" sz="1100" dirty="0">
                <a:latin typeface="Arial Narrow" panose="020B0606020202030204" pitchFamily="34" charset="0"/>
              </a:rPr>
              <a:t> </a:t>
            </a:r>
            <a:r>
              <a:rPr lang="en-US" sz="1100" baseline="30000" dirty="0">
                <a:latin typeface="Arial Narrow" panose="020B0606020202030204" pitchFamily="34" charset="0"/>
              </a:rPr>
              <a:t>8</a:t>
            </a:r>
            <a:r>
              <a:rPr lang="en-US" sz="1100" dirty="0">
                <a:latin typeface="Arial Narrow" panose="020B0606020202030204" pitchFamily="34" charset="0"/>
              </a:rPr>
              <a:t>. </a:t>
            </a:r>
            <a:endParaRPr lang="it-IT" sz="1100" dirty="0">
              <a:latin typeface="Arial Narrow" panose="020B0606020202030204" pitchFamily="34" charset="0"/>
            </a:endParaRPr>
          </a:p>
          <a:p>
            <a:pPr algn="just"/>
            <a:r>
              <a:rPr lang="en-US" sz="1100" dirty="0">
                <a:latin typeface="Arial Narrow" panose="020B0606020202030204" pitchFamily="34" charset="0"/>
              </a:rPr>
              <a:t>Therefore, an organization can identify a conflict and at the same time not take any action to eliminate it, if it doesn’t cause a breach of law. </a:t>
            </a:r>
          </a:p>
          <a:p>
            <a:pPr algn="just"/>
            <a:r>
              <a:rPr lang="en-US" sz="1100" dirty="0">
                <a:latin typeface="Arial Narrow" panose="020B0606020202030204" pitchFamily="34" charset="0"/>
              </a:rPr>
              <a:t>In this case, however, the organization may be compelled to objectively and unquestionably demonstrate that the conflict did not affect the decision. It should be noted that every decisional process implies discretional and subjective elements of evaluation, and therefore it may be very difficult to demonstrate the absence of any interference of the secondary interest in the pursuit of the primary interest.</a:t>
            </a:r>
          </a:p>
          <a:p>
            <a:pPr algn="just"/>
            <a:endParaRPr lang="en-US" sz="1100" dirty="0">
              <a:latin typeface="Arial Narrow" panose="020B0606020202030204" pitchFamily="34" charset="0"/>
            </a:endParaRPr>
          </a:p>
          <a:p>
            <a:pPr algn="just"/>
            <a:endParaRPr lang="it-IT" dirty="0"/>
          </a:p>
        </p:txBody>
      </p:sp>
      <p:grpSp>
        <p:nvGrpSpPr>
          <p:cNvPr id="10" name="Group 9"/>
          <p:cNvGrpSpPr/>
          <p:nvPr/>
        </p:nvGrpSpPr>
        <p:grpSpPr>
          <a:xfrm>
            <a:off x="395287" y="8884166"/>
            <a:ext cx="6769095" cy="976234"/>
            <a:chOff x="2700337" y="9079265"/>
            <a:chExt cx="2124075" cy="1443413"/>
          </a:xfrm>
        </p:grpSpPr>
        <p:sp>
          <p:nvSpPr>
            <p:cNvPr id="11" name="Rectangle 10"/>
            <p:cNvSpPr/>
            <p:nvPr/>
          </p:nvSpPr>
          <p:spPr>
            <a:xfrm>
              <a:off x="2700339" y="9095452"/>
              <a:ext cx="2124072" cy="14272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5</a:t>
              </a:r>
              <a:r>
                <a:rPr lang="en-US" sz="700" dirty="0">
                  <a:solidFill>
                    <a:schemeClr val="tx1"/>
                  </a:solidFill>
                  <a:latin typeface="Arial Narrow" panose="020B0606020202030204" pitchFamily="34" charset="0"/>
                </a:rPr>
                <a:t> OECD, Managing Conflict of Interest in the Public Service, 2003.</a:t>
              </a:r>
            </a:p>
            <a:p>
              <a:pPr>
                <a:spcAft>
                  <a:spcPts val="600"/>
                </a:spcAft>
              </a:pPr>
              <a:r>
                <a:rPr lang="en-US" sz="700" baseline="50000" dirty="0">
                  <a:solidFill>
                    <a:schemeClr val="tx1"/>
                  </a:solidFill>
                  <a:latin typeface="Arial Narrow" panose="020B0606020202030204" pitchFamily="34" charset="0"/>
                </a:rPr>
                <a:t>6</a:t>
              </a:r>
              <a:r>
                <a:rPr lang="en-US" sz="700" dirty="0">
                  <a:solidFill>
                    <a:schemeClr val="tx1"/>
                  </a:solidFill>
                  <a:latin typeface="Arial Narrow" panose="020B0606020202030204" pitchFamily="34" charset="0"/>
                </a:rPr>
                <a:t> Italian Council of State Resolution no. 667/2019. The original text is the following: “</a:t>
              </a:r>
              <a:r>
                <a:rPr lang="en-US" sz="700" dirty="0" err="1">
                  <a:solidFill>
                    <a:schemeClr val="tx1"/>
                  </a:solidFill>
                  <a:latin typeface="Arial Narrow" panose="020B0606020202030204" pitchFamily="34" charset="0"/>
                </a:rPr>
                <a:t>minacciare</a:t>
              </a:r>
              <a:r>
                <a:rPr lang="en-US" sz="700" dirty="0">
                  <a:solidFill>
                    <a:schemeClr val="tx1"/>
                  </a:solidFill>
                  <a:latin typeface="Arial Narrow" panose="020B0606020202030204" pitchFamily="34" charset="0"/>
                </a:rPr>
                <a:t> </a:t>
              </a:r>
              <a:r>
                <a:rPr lang="en-US" sz="700" dirty="0" err="1">
                  <a:solidFill>
                    <a:schemeClr val="tx1"/>
                  </a:solidFill>
                  <a:latin typeface="Arial Narrow" panose="020B0606020202030204" pitchFamily="34" charset="0"/>
                </a:rPr>
                <a:t>l’imparzialità</a:t>
              </a:r>
              <a:r>
                <a:rPr lang="en-US" sz="700" dirty="0">
                  <a:solidFill>
                    <a:schemeClr val="tx1"/>
                  </a:solidFill>
                  <a:latin typeface="Arial Narrow" panose="020B0606020202030204" pitchFamily="34" charset="0"/>
                </a:rPr>
                <a:t> e </a:t>
              </a:r>
              <a:r>
                <a:rPr lang="en-US" sz="700" dirty="0" err="1">
                  <a:solidFill>
                    <a:schemeClr val="tx1"/>
                  </a:solidFill>
                  <a:latin typeface="Arial Narrow" panose="020B0606020202030204" pitchFamily="34" charset="0"/>
                </a:rPr>
                <a:t>l’indipendenza</a:t>
              </a:r>
              <a:r>
                <a:rPr lang="en-US" sz="700" dirty="0">
                  <a:solidFill>
                    <a:schemeClr val="tx1"/>
                  </a:solidFill>
                  <a:latin typeface="Arial Narrow" panose="020B0606020202030204" pitchFamily="34" charset="0"/>
                </a:rPr>
                <a:t>”.</a:t>
              </a:r>
            </a:p>
            <a:p>
              <a:pPr>
                <a:spcAft>
                  <a:spcPts val="600"/>
                </a:spcAft>
              </a:pPr>
              <a:r>
                <a:rPr lang="en-US" sz="700" baseline="50000" dirty="0">
                  <a:solidFill>
                    <a:schemeClr val="tx1"/>
                  </a:solidFill>
                  <a:latin typeface="Arial Narrow" panose="020B0606020202030204" pitchFamily="34" charset="0"/>
                </a:rPr>
                <a:t>7</a:t>
              </a:r>
              <a:r>
                <a:rPr lang="en-US" sz="700" dirty="0">
                  <a:solidFill>
                    <a:schemeClr val="tx1"/>
                  </a:solidFill>
                  <a:latin typeface="Arial Narrow" panose="020B0606020202030204" pitchFamily="34" charset="0"/>
                </a:rPr>
                <a:t> OECD, Managing Conflict of Interest in the Public Sector - A Toolkit, 2005.</a:t>
              </a:r>
            </a:p>
            <a:p>
              <a:pPr>
                <a:spcAft>
                  <a:spcPts val="600"/>
                </a:spcAft>
              </a:pPr>
              <a:r>
                <a:rPr lang="en-US" sz="700" baseline="50000" dirty="0">
                  <a:solidFill>
                    <a:schemeClr val="tx1"/>
                  </a:solidFill>
                  <a:latin typeface="Arial Narrow" panose="020B0606020202030204" pitchFamily="34" charset="0"/>
                </a:rPr>
                <a:t>8</a:t>
              </a:r>
              <a:r>
                <a:rPr lang="en-US"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Italian</a:t>
              </a:r>
              <a:r>
                <a:rPr lang="it-IT"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Council</a:t>
              </a:r>
              <a:r>
                <a:rPr lang="it-IT" sz="700" dirty="0">
                  <a:solidFill>
                    <a:schemeClr val="tx1"/>
                  </a:solidFill>
                  <a:latin typeface="Arial Narrow" panose="020B0606020202030204" pitchFamily="34" charset="0"/>
                </a:rPr>
                <a:t> of State </a:t>
              </a:r>
              <a:r>
                <a:rPr lang="it-IT" sz="700" dirty="0" err="1">
                  <a:solidFill>
                    <a:schemeClr val="tx1"/>
                  </a:solidFill>
                  <a:latin typeface="Arial Narrow" panose="020B0606020202030204" pitchFamily="34" charset="0"/>
                </a:rPr>
                <a:t>Resolution</a:t>
              </a:r>
              <a:r>
                <a:rPr lang="it-IT" sz="700" dirty="0">
                  <a:solidFill>
                    <a:schemeClr val="tx1"/>
                  </a:solidFill>
                  <a:latin typeface="Arial Narrow" panose="020B0606020202030204" pitchFamily="34" charset="0"/>
                </a:rPr>
                <a:t> no. 667/2019. The </a:t>
              </a:r>
              <a:r>
                <a:rPr lang="it-IT" sz="700" dirty="0" err="1">
                  <a:solidFill>
                    <a:schemeClr val="tx1"/>
                  </a:solidFill>
                  <a:latin typeface="Arial Narrow" panose="020B0606020202030204" pitchFamily="34" charset="0"/>
                </a:rPr>
                <a:t>following</a:t>
              </a:r>
              <a:r>
                <a:rPr lang="it-IT"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is</a:t>
              </a:r>
              <a:r>
                <a:rPr lang="it-IT" sz="700" dirty="0">
                  <a:solidFill>
                    <a:schemeClr val="tx1"/>
                  </a:solidFill>
                  <a:latin typeface="Arial Narrow" panose="020B0606020202030204" pitchFamily="34" charset="0"/>
                </a:rPr>
                <a:t> the </a:t>
              </a:r>
              <a:r>
                <a:rPr lang="it-IT" sz="700" dirty="0" err="1">
                  <a:solidFill>
                    <a:schemeClr val="tx1"/>
                  </a:solidFill>
                  <a:latin typeface="Arial Narrow" panose="020B0606020202030204" pitchFamily="34" charset="0"/>
                </a:rPr>
                <a:t>original</a:t>
              </a:r>
              <a:r>
                <a:rPr lang="it-IT" sz="700" dirty="0">
                  <a:solidFill>
                    <a:schemeClr val="tx1"/>
                  </a:solidFill>
                  <a:latin typeface="Arial Narrow" panose="020B0606020202030204" pitchFamily="34" charset="0"/>
                </a:rPr>
                <a:t> text: “Tutti i conflitti di interesse implicano percezioni o apparenze perché sono visti dalla prospettiva delle persone, che non dispongono di tutte le informazioni o in misura sufficiente per valutare i veri motivi che sottendono le decisioni, in tal senso possono essere mal interpretati gli eventi/le circostanze da parte di osservatori esterni al processo decisionale”.</a:t>
              </a:r>
              <a:endParaRPr lang="it-IT" sz="700" b="1" dirty="0">
                <a:solidFill>
                  <a:schemeClr val="tx1"/>
                </a:solidFill>
                <a:latin typeface="Arial Narrow" panose="020B0606020202030204" pitchFamily="34" charset="0"/>
              </a:endParaRPr>
            </a:p>
            <a:p>
              <a:pPr>
                <a:spcAft>
                  <a:spcPts val="600"/>
                </a:spcAft>
              </a:pPr>
              <a:endParaRPr lang="en-US" sz="700" dirty="0">
                <a:solidFill>
                  <a:schemeClr val="tx1"/>
                </a:solidFill>
                <a:latin typeface="Arial Narrow" panose="020B0606020202030204" pitchFamily="34" charset="0"/>
              </a:endParaRPr>
            </a:p>
          </p:txBody>
        </p:sp>
        <p:cxnSp>
          <p:nvCxnSpPr>
            <p:cNvPr id="12" name="Straight Connector 11"/>
            <p:cNvCxnSpPr/>
            <p:nvPr/>
          </p:nvCxnSpPr>
          <p:spPr>
            <a:xfrm>
              <a:off x="2700337" y="9079265"/>
              <a:ext cx="212407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 name="Text Placeholder 1">
            <a:extLst>
              <a:ext uri="{FF2B5EF4-FFF2-40B4-BE49-F238E27FC236}">
                <a16:creationId xmlns:a16="http://schemas.microsoft.com/office/drawing/2014/main" id="{E7BB96C9-9D13-4BE6-A972-30D59BD48940}"/>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2. </a:t>
            </a:r>
            <a:r>
              <a:rPr lang="it-IT" sz="2000" dirty="0" err="1">
                <a:solidFill>
                  <a:srgbClr val="C00000"/>
                </a:solidFill>
                <a:latin typeface="Arial Narrow" panose="020B0606020202030204" pitchFamily="34" charset="0"/>
              </a:rPr>
              <a:t>Types</a:t>
            </a:r>
            <a:r>
              <a:rPr lang="it-IT" sz="2000" dirty="0">
                <a:solidFill>
                  <a:srgbClr val="C00000"/>
                </a:solidFill>
                <a:latin typeface="Arial Narrow" panose="020B0606020202030204" pitchFamily="34" charset="0"/>
              </a:rPr>
              <a:t> of </a:t>
            </a:r>
            <a:r>
              <a:rPr lang="it-IT" sz="2000" dirty="0" err="1">
                <a:solidFill>
                  <a:srgbClr val="C00000"/>
                </a:solidFill>
                <a:latin typeface="Arial Narrow" panose="020B0606020202030204" pitchFamily="34" charset="0"/>
              </a:rPr>
              <a:t>conflicts</a:t>
            </a:r>
            <a:r>
              <a:rPr lang="it-IT" sz="2000" dirty="0">
                <a:solidFill>
                  <a:srgbClr val="C00000"/>
                </a:solidFill>
                <a:latin typeface="Arial Narrow" panose="020B0606020202030204" pitchFamily="34" charset="0"/>
              </a:rPr>
              <a:t>: </a:t>
            </a:r>
            <a:r>
              <a:rPr lang="it-IT" sz="2000" dirty="0" err="1">
                <a:solidFill>
                  <a:srgbClr val="C00000"/>
                </a:solidFill>
                <a:latin typeface="Arial Narrow" panose="020B0606020202030204" pitchFamily="34" charset="0"/>
              </a:rPr>
              <a:t>real</a:t>
            </a:r>
            <a:r>
              <a:rPr lang="it-IT" sz="2000" dirty="0">
                <a:solidFill>
                  <a:srgbClr val="C00000"/>
                </a:solidFill>
                <a:latin typeface="Arial Narrow" panose="020B0606020202030204" pitchFamily="34" charset="0"/>
              </a:rPr>
              <a:t>, </a:t>
            </a:r>
            <a:r>
              <a:rPr lang="it-IT" sz="2000" dirty="0" err="1">
                <a:solidFill>
                  <a:srgbClr val="C00000"/>
                </a:solidFill>
                <a:latin typeface="Arial Narrow" panose="020B0606020202030204" pitchFamily="34" charset="0"/>
              </a:rPr>
              <a:t>potential</a:t>
            </a:r>
            <a:r>
              <a:rPr lang="it-IT" sz="2000" dirty="0">
                <a:solidFill>
                  <a:srgbClr val="C00000"/>
                </a:solidFill>
                <a:latin typeface="Arial Narrow" panose="020B0606020202030204" pitchFamily="34" charset="0"/>
              </a:rPr>
              <a:t> and </a:t>
            </a:r>
            <a:r>
              <a:rPr lang="it-IT" sz="2000" dirty="0" err="1">
                <a:solidFill>
                  <a:srgbClr val="C00000"/>
                </a:solidFill>
                <a:latin typeface="Arial Narrow" panose="020B0606020202030204" pitchFamily="34" charset="0"/>
              </a:rPr>
              <a:t>apparent</a:t>
            </a:r>
            <a:endParaRPr lang="it-IT" sz="2000" dirty="0">
              <a:solidFill>
                <a:srgbClr val="C00000"/>
              </a:solidFill>
              <a:latin typeface="Arial Narrow" panose="020B0606020202030204" pitchFamily="34" charset="0"/>
            </a:endParaRPr>
          </a:p>
        </p:txBody>
      </p:sp>
      <p:cxnSp>
        <p:nvCxnSpPr>
          <p:cNvPr id="14" name="Straight Connector 13">
            <a:extLst>
              <a:ext uri="{FF2B5EF4-FFF2-40B4-BE49-F238E27FC236}">
                <a16:creationId xmlns:a16="http://schemas.microsoft.com/office/drawing/2014/main" id="{577575B8-9A16-4894-B3BB-C34E4430E7BC}"/>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69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5287" y="9417972"/>
            <a:ext cx="6769085" cy="458861"/>
            <a:chOff x="2700337" y="9079265"/>
            <a:chExt cx="2089150" cy="476759"/>
          </a:xfrm>
        </p:grpSpPr>
        <p:sp>
          <p:nvSpPr>
            <p:cNvPr id="6" name="Rectangle 5"/>
            <p:cNvSpPr/>
            <p:nvPr/>
          </p:nvSpPr>
          <p:spPr>
            <a:xfrm>
              <a:off x="2700338" y="9095449"/>
              <a:ext cx="2089149" cy="460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EYInterstate Light" panose="02000506000000020004" pitchFamily="2" charset="0"/>
                </a:rPr>
                <a:t>9</a:t>
              </a:r>
              <a:r>
                <a:rPr lang="en-US" sz="700" dirty="0">
                  <a:solidFill>
                    <a:schemeClr val="tx1"/>
                  </a:solidFill>
                  <a:latin typeface="EYInterstate Light" panose="02000506000000020004" pitchFamily="2" charset="0"/>
                </a:rPr>
                <a:t> </a:t>
              </a:r>
              <a:r>
                <a:rPr lang="en-US" sz="700" dirty="0">
                  <a:solidFill>
                    <a:schemeClr val="tx1"/>
                  </a:solidFill>
                  <a:latin typeface="Arial Narrow" panose="020B0606020202030204" pitchFamily="34" charset="0"/>
                </a:rPr>
                <a:t>Thompson D.F., The challenge of conflict of interest in medicine, 2009</a:t>
              </a:r>
              <a:r>
                <a:rPr lang="en-US" sz="700" dirty="0">
                  <a:solidFill>
                    <a:schemeClr val="tx1"/>
                  </a:solidFill>
                  <a:latin typeface="EYInterstate Light" panose="02000506000000020004" pitchFamily="2" charset="0"/>
                </a:rPr>
                <a:t>.</a:t>
              </a:r>
              <a:endParaRPr lang="it-IT" sz="700" b="1" dirty="0">
                <a:solidFill>
                  <a:schemeClr val="tx1"/>
                </a:solidFill>
                <a:latin typeface="EYInterstate Light" panose="02000506000000020004" pitchFamily="2" charset="0"/>
              </a:endParaRPr>
            </a:p>
          </p:txBody>
        </p:sp>
        <p:cxnSp>
          <p:nvCxnSpPr>
            <p:cNvPr id="7" name="Straight Connector 6"/>
            <p:cNvCxnSpPr/>
            <p:nvPr/>
          </p:nvCxnSpPr>
          <p:spPr>
            <a:xfrm>
              <a:off x="2700337" y="9079265"/>
              <a:ext cx="2089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id="{916B1BC6-2608-46F7-9746-5B1EC4A35D5F}"/>
              </a:ext>
            </a:extLst>
          </p:cNvPr>
          <p:cNvSpPr/>
          <p:nvPr/>
        </p:nvSpPr>
        <p:spPr>
          <a:xfrm>
            <a:off x="408933" y="4038186"/>
            <a:ext cx="6755439" cy="3505614"/>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050" b="1" u="sng" dirty="0">
                <a:solidFill>
                  <a:schemeClr val="tx1"/>
                </a:solidFill>
                <a:latin typeface="Arial Narrow" panose="020B0606020202030204" pitchFamily="34" charset="0"/>
              </a:rPr>
              <a:t>EXHIBIT 3</a:t>
            </a:r>
            <a:r>
              <a:rPr lang="it-IT" sz="1050" b="1" dirty="0">
                <a:solidFill>
                  <a:schemeClr val="tx1"/>
                </a:solidFill>
                <a:latin typeface="Arial Narrow" panose="020B0606020202030204" pitchFamily="34" charset="0"/>
              </a:rPr>
              <a:t>: The </a:t>
            </a:r>
            <a:r>
              <a:rPr lang="it-IT" sz="1050" b="1" dirty="0" err="1">
                <a:solidFill>
                  <a:schemeClr val="tx1"/>
                </a:solidFill>
                <a:latin typeface="Arial Narrow" panose="020B0606020202030204" pitchFamily="34" charset="0"/>
              </a:rPr>
              <a:t>apparent</a:t>
            </a:r>
            <a:r>
              <a:rPr lang="it-IT" sz="1050" b="1" dirty="0">
                <a:solidFill>
                  <a:schemeClr val="tx1"/>
                </a:solidFill>
                <a:latin typeface="Arial Narrow" panose="020B0606020202030204" pitchFamily="34" charset="0"/>
              </a:rPr>
              <a:t> </a:t>
            </a:r>
            <a:r>
              <a:rPr lang="it-IT" sz="1050" b="1" dirty="0" err="1">
                <a:solidFill>
                  <a:schemeClr val="tx1"/>
                </a:solidFill>
                <a:latin typeface="Arial Narrow" panose="020B0606020202030204" pitchFamily="34" charset="0"/>
              </a:rPr>
              <a:t>conflict</a:t>
            </a:r>
            <a:endParaRPr lang="it-IT" sz="1050" b="1" dirty="0">
              <a:solidFill>
                <a:schemeClr val="tx1"/>
              </a:solidFill>
              <a:latin typeface="Arial Narrow" panose="020B0606020202030204" pitchFamily="34" charset="0"/>
            </a:endParaRPr>
          </a:p>
          <a:p>
            <a:pPr>
              <a:spcAft>
                <a:spcPts val="300"/>
              </a:spcAft>
            </a:pPr>
            <a:endParaRPr lang="it-IT" b="1" dirty="0">
              <a:solidFill>
                <a:schemeClr val="tx1"/>
              </a:solidFill>
              <a:latin typeface="Arial Narrow" panose="020B0606020202030204" pitchFamily="34" charset="0"/>
            </a:endParaRPr>
          </a:p>
          <a:p>
            <a:pPr>
              <a:spcAft>
                <a:spcPts val="300"/>
              </a:spcAft>
            </a:pPr>
            <a:r>
              <a:rPr lang="en-US" sz="900" dirty="0">
                <a:solidFill>
                  <a:schemeClr val="tx1"/>
                </a:solidFill>
                <a:latin typeface="Arial Narrow" panose="020B0606020202030204" pitchFamily="34" charset="0"/>
              </a:rPr>
              <a:t>Referring to a hypothetical procurement process:</a:t>
            </a:r>
            <a:endParaRPr lang="it-IT" sz="900" dirty="0">
              <a:solidFill>
                <a:schemeClr val="tx1"/>
              </a:solidFill>
              <a:latin typeface="Arial Narrow" panose="020B0606020202030204" pitchFamily="34" charset="0"/>
            </a:endParaRPr>
          </a:p>
          <a:p>
            <a:pPr marL="285750" indent="-285750">
              <a:spcAft>
                <a:spcPts val="300"/>
              </a:spcAft>
              <a:buFont typeface="+mj-lt"/>
              <a:buAutoNum type="romanUcPeriod"/>
            </a:pPr>
            <a:r>
              <a:rPr lang="en-US" sz="900" dirty="0">
                <a:solidFill>
                  <a:schemeClr val="tx1"/>
                </a:solidFill>
                <a:latin typeface="Arial Narrow" panose="020B0606020202030204" pitchFamily="34" charset="0"/>
              </a:rPr>
              <a:t>An organization (principal) entrusted some internal individuals to assemble a specific Awarding Committee (agent);</a:t>
            </a:r>
          </a:p>
          <a:p>
            <a:pPr marL="285750" indent="-285750">
              <a:spcAft>
                <a:spcPts val="300"/>
              </a:spcAft>
              <a:buFont typeface="+mj-lt"/>
              <a:buAutoNum type="romanUcPeriod"/>
            </a:pPr>
            <a:r>
              <a:rPr lang="en-US" sz="900" dirty="0">
                <a:solidFill>
                  <a:schemeClr val="tx1"/>
                </a:solidFill>
                <a:latin typeface="Arial Narrow" panose="020B0606020202030204" pitchFamily="34" charset="0"/>
              </a:rPr>
              <a:t>The primary interest of the organization is to make a purchase that is the best value for money, considering the adherence to budget and the timing of the supply.</a:t>
            </a:r>
            <a:endParaRPr lang="it-IT" sz="900" dirty="0">
              <a:solidFill>
                <a:schemeClr val="tx1"/>
              </a:solidFill>
              <a:latin typeface="Arial Narrow" panose="020B0606020202030204" pitchFamily="34" charset="0"/>
            </a:endParaRP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en-US" sz="900" dirty="0">
                <a:solidFill>
                  <a:schemeClr val="tx1"/>
                </a:solidFill>
                <a:latin typeface="Arial Narrow" panose="020B0606020202030204" pitchFamily="34" charset="0"/>
              </a:rPr>
              <a:t>We assume a member of the Awarding Committee had an employment relationship for several years and until three months before the selection with one of the economic operators participating in the tender, this recent employment relationship would create the appearance of a secondary interest in conflict with the primary interest of the organization.</a:t>
            </a:r>
            <a:endParaRPr lang="it-IT" sz="900" dirty="0">
              <a:solidFill>
                <a:schemeClr val="tx1"/>
              </a:solidFill>
              <a:latin typeface="Arial Narrow" panose="020B0606020202030204" pitchFamily="34" charset="0"/>
            </a:endParaRP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INSIGHTS</a:t>
            </a:r>
          </a:p>
          <a:p>
            <a:pPr>
              <a:spcAft>
                <a:spcPts val="300"/>
              </a:spcAft>
            </a:pPr>
            <a:r>
              <a:rPr lang="en-US" sz="900" dirty="0">
                <a:solidFill>
                  <a:schemeClr val="tx1"/>
                </a:solidFill>
                <a:latin typeface="Arial Narrow" panose="020B0606020202030204" pitchFamily="34" charset="0"/>
              </a:rPr>
              <a:t>In the same procurement process, as described earlier, would you detect an apparent secondary interest in the following scenarios?</a:t>
            </a:r>
            <a:endParaRPr lang="it-IT" sz="900" dirty="0">
              <a:solidFill>
                <a:schemeClr val="tx1"/>
              </a:solidFill>
              <a:latin typeface="Arial Narrow" panose="020B0606020202030204" pitchFamily="34" charset="0"/>
            </a:endParaRP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the member of the Committee had had a brief employment relationship with the economic operator which ended:</a:t>
            </a:r>
            <a:endParaRPr lang="it-IT" sz="900" dirty="0">
              <a:solidFill>
                <a:schemeClr val="tx1"/>
              </a:solidFill>
              <a:latin typeface="Arial Narrow" panose="020B0606020202030204" pitchFamily="34" charset="0"/>
            </a:endParaRPr>
          </a:p>
          <a:p>
            <a:pPr marL="357188" indent="-176213">
              <a:spcAft>
                <a:spcPts val="300"/>
              </a:spcAft>
              <a:buFont typeface="+mj-lt"/>
              <a:buAutoNum type="romanLcPeriod"/>
            </a:pPr>
            <a:r>
              <a:rPr lang="en-US" sz="900" dirty="0">
                <a:solidFill>
                  <a:schemeClr val="tx1"/>
                </a:solidFill>
                <a:latin typeface="Arial Narrow" panose="020B0606020202030204" pitchFamily="34" charset="0"/>
              </a:rPr>
              <a:t>1 year ago;</a:t>
            </a:r>
          </a:p>
          <a:p>
            <a:pPr marL="357188" indent="-176213">
              <a:spcAft>
                <a:spcPts val="300"/>
              </a:spcAft>
              <a:buFont typeface="+mj-lt"/>
              <a:buAutoNum type="romanLcPeriod"/>
            </a:pPr>
            <a:r>
              <a:rPr lang="en-US" sz="900" dirty="0">
                <a:solidFill>
                  <a:schemeClr val="tx1"/>
                </a:solidFill>
                <a:latin typeface="Arial Narrow" panose="020B0606020202030204" pitchFamily="34" charset="0"/>
              </a:rPr>
              <a:t>5 years ago;</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the member of the Committee had a son or daughter who is a current employee of an economic operator participating in the tender and in terms of size is considered is a large company.</a:t>
            </a:r>
            <a:endParaRPr lang="it-IT" sz="900" dirty="0">
              <a:solidFill>
                <a:schemeClr val="tx1"/>
              </a:solidFill>
              <a:latin typeface="Arial Narrow" panose="020B0606020202030204" pitchFamily="34" charset="0"/>
            </a:endParaRPr>
          </a:p>
        </p:txBody>
      </p:sp>
      <p:sp>
        <p:nvSpPr>
          <p:cNvPr id="15" name="Text Placeholder 1">
            <a:extLst>
              <a:ext uri="{FF2B5EF4-FFF2-40B4-BE49-F238E27FC236}">
                <a16:creationId xmlns:a16="http://schemas.microsoft.com/office/drawing/2014/main" id="{8B61EAF5-3E7F-49C9-8DCE-F37575A95624}"/>
              </a:ext>
            </a:extLst>
          </p:cNvPr>
          <p:cNvSpPr txBox="1">
            <a:spLocks/>
          </p:cNvSpPr>
          <p:nvPr/>
        </p:nvSpPr>
        <p:spPr>
          <a:xfrm>
            <a:off x="408933" y="1325235"/>
            <a:ext cx="6769096" cy="2697376"/>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4" algn="just">
              <a:buFont typeface="+mj-lt"/>
              <a:buAutoNum type="arabicPeriod" startAt="2"/>
            </a:pPr>
            <a:r>
              <a:rPr lang="it-IT" sz="1100" b="1" u="sng" dirty="0">
                <a:latin typeface="Arial Narrow" panose="020B0606020202030204" pitchFamily="34" charset="0"/>
              </a:rPr>
              <a:t>The </a:t>
            </a:r>
            <a:r>
              <a:rPr lang="it-IT" sz="1100" b="1" u="sng" dirty="0" err="1">
                <a:latin typeface="Arial Narrow" panose="020B0606020202030204" pitchFamily="34" charset="0"/>
              </a:rPr>
              <a:t>apparent</a:t>
            </a:r>
            <a:r>
              <a:rPr lang="it-IT" sz="1100" b="1" u="sng" dirty="0">
                <a:latin typeface="Arial Narrow" panose="020B0606020202030204" pitchFamily="34" charset="0"/>
              </a:rPr>
              <a:t> </a:t>
            </a:r>
            <a:r>
              <a:rPr lang="it-IT" sz="1100" b="1" u="sng" dirty="0" err="1">
                <a:latin typeface="Arial Narrow" panose="020B0606020202030204" pitchFamily="34" charset="0"/>
              </a:rPr>
              <a:t>conflict</a:t>
            </a:r>
            <a:r>
              <a:rPr lang="it-IT" sz="1100" b="1" u="sng" dirty="0">
                <a:latin typeface="Arial Narrow" panose="020B0606020202030204" pitchFamily="34" charset="0"/>
              </a:rPr>
              <a:t> of </a:t>
            </a:r>
            <a:r>
              <a:rPr lang="it-IT" sz="1100" b="1" u="sng" dirty="0" err="1">
                <a:latin typeface="Arial Narrow" panose="020B0606020202030204" pitchFamily="34" charset="0"/>
              </a:rPr>
              <a:t>interest</a:t>
            </a:r>
            <a:endParaRPr lang="it-IT" sz="1100" b="1" u="sng" dirty="0">
              <a:latin typeface="Arial Narrow" panose="020B0606020202030204" pitchFamily="34" charset="0"/>
            </a:endParaRPr>
          </a:p>
          <a:p>
            <a:pPr algn="just"/>
            <a:r>
              <a:rPr lang="en-US" sz="1100" dirty="0">
                <a:latin typeface="Arial Narrow" panose="020B0606020202030204" pitchFamily="34" charset="0"/>
              </a:rPr>
              <a:t>According to D.F. Thompson, all conflicts of interest imply perceptions or appearances since they are seen from the perspective of people who do not have all the information or are sufficiently able to evaluate the real reasons behind decisions, so in this sense the events/circumstances may be misinterpreted by external observers in the decision-making process </a:t>
            </a:r>
            <a:r>
              <a:rPr lang="en-US" sz="1100" baseline="30000" dirty="0">
                <a:latin typeface="Arial Narrow" panose="020B0606020202030204" pitchFamily="34" charset="0"/>
              </a:rPr>
              <a:t>9</a:t>
            </a:r>
            <a:r>
              <a:rPr lang="en-US" sz="1100" dirty="0">
                <a:latin typeface="Arial Narrow" panose="020B0606020202030204" pitchFamily="34" charset="0"/>
              </a:rPr>
              <a:t>.</a:t>
            </a:r>
          </a:p>
          <a:p>
            <a:pPr algn="just"/>
            <a:r>
              <a:rPr lang="en-US" sz="1100" dirty="0">
                <a:latin typeface="Arial Narrow" panose="020B0606020202030204" pitchFamily="34" charset="0"/>
              </a:rPr>
              <a:t>The apparent conflict of interest is the situation in which the absence of an objective overlap between the interests of the agent and the principal at the time (t</a:t>
            </a:r>
            <a:r>
              <a:rPr lang="en-US" sz="1100" baseline="-25000" dirty="0">
                <a:latin typeface="Arial Narrow" panose="020B0606020202030204" pitchFamily="34" charset="0"/>
              </a:rPr>
              <a:t>0</a:t>
            </a:r>
            <a:r>
              <a:rPr lang="en-US" sz="1100" dirty="0">
                <a:latin typeface="Arial Narrow" panose="020B0606020202030204" pitchFamily="34" charset="0"/>
              </a:rPr>
              <a:t>), when the decisional process takes place, has been assessed, in spite of the perception, by the observers of the decisional process (who may be internal or external to the organization), of a secondary interest who is able to influence the decision.</a:t>
            </a:r>
          </a:p>
          <a:p>
            <a:r>
              <a:rPr lang="en-US" sz="1100" dirty="0">
                <a:latin typeface="Arial Narrow" panose="020B0606020202030204" pitchFamily="34" charset="0"/>
              </a:rPr>
              <a:t>The apparent conflict may manifest itself in situations involving the influencers or in situations of “progressive temporal decay” of an actual conflict.</a:t>
            </a:r>
          </a:p>
          <a:p>
            <a:r>
              <a:rPr lang="en-US" sz="1100" dirty="0">
                <a:latin typeface="Arial Narrow" panose="020B0606020202030204" pitchFamily="34" charset="0"/>
              </a:rPr>
              <a:t>The apparent conflict must be identified and managed with maximum attention because, in spite of the mere perception of a secondary interest, it implies a strong reputational risk for the organization.</a:t>
            </a:r>
          </a:p>
          <a:p>
            <a:pPr algn="just"/>
            <a:endParaRPr lang="it-IT" sz="1100" dirty="0">
              <a:latin typeface="Arial Narrow" panose="020B0606020202030204" pitchFamily="34" charset="0"/>
            </a:endParaRPr>
          </a:p>
          <a:p>
            <a:pPr algn="just"/>
            <a:endParaRPr lang="it-IT" dirty="0"/>
          </a:p>
        </p:txBody>
      </p:sp>
    </p:spTree>
    <p:extLst>
      <p:ext uri="{BB962C8B-B14F-4D97-AF65-F5344CB8AC3E}">
        <p14:creationId xmlns:p14="http://schemas.microsoft.com/office/powerpoint/2010/main" val="1417730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395288" y="9411996"/>
            <a:ext cx="6769082" cy="261308"/>
            <a:chOff x="2700337" y="9079265"/>
            <a:chExt cx="2089150" cy="246633"/>
          </a:xfrm>
        </p:grpSpPr>
        <p:sp>
          <p:nvSpPr>
            <p:cNvPr id="30" name="Rectangle 29"/>
            <p:cNvSpPr/>
            <p:nvPr/>
          </p:nvSpPr>
          <p:spPr>
            <a:xfrm>
              <a:off x="2700338" y="9095449"/>
              <a:ext cx="2089149" cy="230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10</a:t>
              </a:r>
              <a:r>
                <a:rPr lang="en-US"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Italian</a:t>
              </a:r>
              <a:r>
                <a:rPr lang="it-IT"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Council</a:t>
              </a:r>
              <a:r>
                <a:rPr lang="it-IT" sz="700" dirty="0">
                  <a:solidFill>
                    <a:schemeClr val="tx1"/>
                  </a:solidFill>
                  <a:latin typeface="Arial Narrow" panose="020B0606020202030204" pitchFamily="34" charset="0"/>
                </a:rPr>
                <a:t> of State </a:t>
              </a:r>
              <a:r>
                <a:rPr lang="it-IT" sz="700" dirty="0" err="1">
                  <a:solidFill>
                    <a:schemeClr val="tx1"/>
                  </a:solidFill>
                  <a:latin typeface="Arial Narrow" panose="020B0606020202030204" pitchFamily="34" charset="0"/>
                </a:rPr>
                <a:t>Resolution</a:t>
              </a:r>
              <a:r>
                <a:rPr lang="it-IT" sz="700" dirty="0">
                  <a:solidFill>
                    <a:schemeClr val="tx1"/>
                  </a:solidFill>
                  <a:latin typeface="Arial Narrow" panose="020B0606020202030204" pitchFamily="34" charset="0"/>
                </a:rPr>
                <a:t> no. 667/2019. The </a:t>
              </a:r>
              <a:r>
                <a:rPr lang="it-IT" sz="700" dirty="0" err="1">
                  <a:solidFill>
                    <a:schemeClr val="tx1"/>
                  </a:solidFill>
                  <a:latin typeface="Arial Narrow" panose="020B0606020202030204" pitchFamily="34" charset="0"/>
                </a:rPr>
                <a:t>following</a:t>
              </a:r>
              <a:r>
                <a:rPr lang="it-IT"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is</a:t>
              </a:r>
              <a:r>
                <a:rPr lang="it-IT" sz="700" dirty="0">
                  <a:solidFill>
                    <a:schemeClr val="tx1"/>
                  </a:solidFill>
                  <a:latin typeface="Arial Narrow" panose="020B0606020202030204" pitchFamily="34" charset="0"/>
                </a:rPr>
                <a:t> the </a:t>
              </a:r>
              <a:r>
                <a:rPr lang="it-IT" sz="700" dirty="0" err="1">
                  <a:solidFill>
                    <a:schemeClr val="tx1"/>
                  </a:solidFill>
                  <a:latin typeface="Arial Narrow" panose="020B0606020202030204" pitchFamily="34" charset="0"/>
                </a:rPr>
                <a:t>original</a:t>
              </a:r>
              <a:r>
                <a:rPr lang="it-IT" sz="700" dirty="0">
                  <a:solidFill>
                    <a:schemeClr val="tx1"/>
                  </a:solidFill>
                  <a:latin typeface="Arial Narrow" panose="020B0606020202030204" pitchFamily="34" charset="0"/>
                </a:rPr>
                <a:t> text: “comprendere un numero infinito di situazioni razionalmente, ma solo astrattamente individuabili a tavolino”.</a:t>
              </a:r>
              <a:endParaRPr lang="it-IT" sz="700" b="1" dirty="0">
                <a:solidFill>
                  <a:schemeClr val="tx1"/>
                </a:solidFill>
                <a:latin typeface="Arial Narrow" panose="020B0606020202030204" pitchFamily="34" charset="0"/>
              </a:endParaRPr>
            </a:p>
          </p:txBody>
        </p:sp>
        <p:cxnSp>
          <p:nvCxnSpPr>
            <p:cNvPr id="31" name="Straight Connector 30"/>
            <p:cNvCxnSpPr/>
            <p:nvPr/>
          </p:nvCxnSpPr>
          <p:spPr>
            <a:xfrm>
              <a:off x="2700337" y="9079265"/>
              <a:ext cx="2089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 name="Text Placeholder 1">
            <a:extLst>
              <a:ext uri="{FF2B5EF4-FFF2-40B4-BE49-F238E27FC236}">
                <a16:creationId xmlns:a16="http://schemas.microsoft.com/office/drawing/2014/main" id="{5C0DABB7-76AC-43C4-8B10-83E0E4576C5B}"/>
              </a:ext>
            </a:extLst>
          </p:cNvPr>
          <p:cNvSpPr txBox="1">
            <a:spLocks/>
          </p:cNvSpPr>
          <p:nvPr/>
        </p:nvSpPr>
        <p:spPr>
          <a:xfrm>
            <a:off x="424976" y="1325235"/>
            <a:ext cx="6769096" cy="6489963"/>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4" algn="just">
              <a:buFont typeface="+mj-lt"/>
              <a:buAutoNum type="arabicPeriod" startAt="3"/>
            </a:pPr>
            <a:r>
              <a:rPr lang="it-IT" sz="1100" b="1" u="sng" dirty="0">
                <a:latin typeface="Arial Narrow" panose="020B0606020202030204" pitchFamily="34" charset="0"/>
              </a:rPr>
              <a:t>The </a:t>
            </a:r>
            <a:r>
              <a:rPr lang="it-IT" sz="1100" b="1" u="sng" dirty="0" err="1">
                <a:latin typeface="Arial Narrow" panose="020B0606020202030204" pitchFamily="34" charset="0"/>
              </a:rPr>
              <a:t>potential</a:t>
            </a:r>
            <a:r>
              <a:rPr lang="it-IT" sz="1100" b="1" u="sng" dirty="0">
                <a:latin typeface="Arial Narrow" panose="020B0606020202030204" pitchFamily="34" charset="0"/>
              </a:rPr>
              <a:t> </a:t>
            </a:r>
            <a:r>
              <a:rPr lang="it-IT" sz="1100" b="1" u="sng" dirty="0" err="1">
                <a:latin typeface="Arial Narrow" panose="020B0606020202030204" pitchFamily="34" charset="0"/>
              </a:rPr>
              <a:t>conflict</a:t>
            </a:r>
            <a:r>
              <a:rPr lang="it-IT" sz="1100" b="1" u="sng" dirty="0">
                <a:latin typeface="Arial Narrow" panose="020B0606020202030204" pitchFamily="34" charset="0"/>
              </a:rPr>
              <a:t> of </a:t>
            </a:r>
            <a:r>
              <a:rPr lang="it-IT" sz="1100" b="1" u="sng" dirty="0" err="1">
                <a:latin typeface="Arial Narrow" panose="020B0606020202030204" pitchFamily="34" charset="0"/>
              </a:rPr>
              <a:t>interest</a:t>
            </a:r>
            <a:endParaRPr lang="it-IT" sz="1100" b="1" u="sng" dirty="0">
              <a:latin typeface="Arial Narrow" panose="020B0606020202030204" pitchFamily="34" charset="0"/>
            </a:endParaRPr>
          </a:p>
          <a:p>
            <a:pPr algn="just"/>
            <a:r>
              <a:rPr lang="en-US" sz="1100" dirty="0">
                <a:latin typeface="Arial Narrow" panose="020B0606020202030204" pitchFamily="34" charset="0"/>
              </a:rPr>
              <a:t>The potential conflict is the situation which, at the time t</a:t>
            </a:r>
            <a:r>
              <a:rPr lang="en-US" sz="1100" baseline="-25000" dirty="0">
                <a:latin typeface="Arial Narrow" panose="020B0606020202030204" pitchFamily="34" charset="0"/>
              </a:rPr>
              <a:t>0</a:t>
            </a:r>
            <a:r>
              <a:rPr lang="en-US" sz="1100" dirty="0">
                <a:latin typeface="Arial Narrow" panose="020B0606020202030204" pitchFamily="34" charset="0"/>
              </a:rPr>
              <a:t>, shows elements that hint at a possible or probable future existence of a secondary interest at the time t</a:t>
            </a:r>
            <a:r>
              <a:rPr lang="en-US" sz="1100" baseline="-25000" dirty="0">
                <a:latin typeface="Arial Narrow" panose="020B0606020202030204" pitchFamily="34" charset="0"/>
              </a:rPr>
              <a:t>1</a:t>
            </a:r>
            <a:r>
              <a:rPr lang="en-US" sz="1100" dirty="0">
                <a:latin typeface="Arial Narrow" panose="020B0606020202030204" pitchFamily="34" charset="0"/>
              </a:rPr>
              <a:t>, which could create an actual or apparent conflict of interest.</a:t>
            </a:r>
          </a:p>
          <a:p>
            <a:pPr algn="just"/>
            <a:r>
              <a:rPr lang="en-US" sz="1100" dirty="0">
                <a:latin typeface="Arial Narrow" panose="020B0606020202030204" pitchFamily="34" charset="0"/>
              </a:rPr>
              <a:t>The concept of potentiality implies the risk of rationally understanding an infinite number of situations, which are abstractly detectable beforehand </a:t>
            </a:r>
            <a:r>
              <a:rPr lang="en-US" sz="1100" baseline="30000" dirty="0">
                <a:latin typeface="Arial Narrow" panose="020B0606020202030204" pitchFamily="34" charset="0"/>
              </a:rPr>
              <a:t>10</a:t>
            </a:r>
            <a:r>
              <a:rPr lang="en-US" sz="1100" dirty="0">
                <a:latin typeface="Arial Narrow" panose="020B0606020202030204" pitchFamily="34" charset="0"/>
              </a:rPr>
              <a:t>, if not supported by certain logical criteria.</a:t>
            </a:r>
          </a:p>
          <a:p>
            <a:pPr algn="just"/>
            <a:r>
              <a:rPr lang="en-US" sz="1100" dirty="0">
                <a:latin typeface="Arial Narrow" panose="020B0606020202030204" pitchFamily="34" charset="0"/>
              </a:rPr>
              <a:t>To this regard, the concept of potentiality has been defined by the Italian Accountancy Board (OIC) as the valuation of the “contingent liabilities” from which the provisions in the funds for risks and charges may arise (see OIC 31). This is a situation or condition typically related to a state of uncertainty, whose outcome depends by the occurrence of one or more future events. </a:t>
            </a:r>
          </a:p>
          <a:p>
            <a:pPr algn="just"/>
            <a:r>
              <a:rPr lang="en-US" sz="1100" dirty="0">
                <a:latin typeface="Arial Narrow" panose="020B0606020202030204" pitchFamily="34" charset="0"/>
              </a:rPr>
              <a:t>As defined by OIC, in order to qualify a conflict as potential, the future circumstances (t</a:t>
            </a:r>
            <a:r>
              <a:rPr lang="en-US" sz="1100" baseline="-25000" dirty="0">
                <a:latin typeface="Arial Narrow" panose="020B0606020202030204" pitchFamily="34" charset="0"/>
              </a:rPr>
              <a:t>1</a:t>
            </a:r>
            <a:r>
              <a:rPr lang="en-US" sz="1100" dirty="0">
                <a:latin typeface="Arial Narrow" panose="020B0606020202030204" pitchFamily="34" charset="0"/>
              </a:rPr>
              <a:t>) must have the following features estimated at the time t</a:t>
            </a:r>
            <a:r>
              <a:rPr lang="en-US" sz="1100" baseline="-25000" dirty="0">
                <a:latin typeface="Arial Narrow" panose="020B0606020202030204" pitchFamily="34" charset="0"/>
              </a:rPr>
              <a:t>0</a:t>
            </a:r>
            <a:r>
              <a:rPr lang="it-IT" sz="1100" dirty="0">
                <a:latin typeface="Arial Narrow" panose="020B0606020202030204" pitchFamily="34" charset="0"/>
              </a:rPr>
              <a:t>:</a:t>
            </a:r>
          </a:p>
          <a:p>
            <a:pPr marL="182563" indent="-182563" algn="just"/>
            <a:r>
              <a:rPr lang="it-IT" sz="1100" dirty="0">
                <a:latin typeface="Arial Narrow" panose="020B0606020202030204" pitchFamily="34" charset="0"/>
              </a:rPr>
              <a:t>a) </a:t>
            </a:r>
            <a:r>
              <a:rPr lang="en-US" sz="1100" dirty="0">
                <a:latin typeface="Arial Narrow" panose="020B0606020202030204" pitchFamily="34" charset="0"/>
              </a:rPr>
              <a:t>Be an established conflict, in that the circumstances must be linked to:</a:t>
            </a:r>
          </a:p>
          <a:p>
            <a:pPr marL="361950" indent="-180975" algn="just"/>
            <a:r>
              <a:rPr lang="en-US" sz="1100" dirty="0" err="1">
                <a:latin typeface="Arial Narrow" panose="020B0606020202030204" pitchFamily="34" charset="0"/>
              </a:rPr>
              <a:t>i</a:t>
            </a:r>
            <a:r>
              <a:rPr lang="en-US" sz="1100" dirty="0">
                <a:latin typeface="Arial Narrow" panose="020B0606020202030204" pitchFamily="34" charset="0"/>
              </a:rPr>
              <a:t>.	a specific decision-based and operating business process;</a:t>
            </a:r>
          </a:p>
          <a:p>
            <a:pPr marL="361950" indent="-180975" algn="just"/>
            <a:r>
              <a:rPr lang="en-US" sz="1100" dirty="0">
                <a:latin typeface="Arial Narrow" panose="020B0606020202030204" pitchFamily="34" charset="0"/>
              </a:rPr>
              <a:t>ii.	specific decision makers and other parties;</a:t>
            </a:r>
          </a:p>
          <a:p>
            <a:pPr marL="360000" indent="-180000" algn="just">
              <a:buAutoNum type="romanLcPeriod" startAt="3"/>
            </a:pPr>
            <a:r>
              <a:rPr lang="en-US" sz="1100" dirty="0">
                <a:latin typeface="Arial Narrow" panose="020B0606020202030204" pitchFamily="34" charset="0"/>
              </a:rPr>
              <a:t>specific primary and secondary interests that are identifiable and conflicting</a:t>
            </a:r>
          </a:p>
          <a:p>
            <a:pPr marL="174625" indent="-174625" algn="just"/>
            <a:r>
              <a:rPr lang="en-US" sz="1100" dirty="0">
                <a:latin typeface="Arial Narrow" panose="020B0606020202030204" pitchFamily="34" charset="0"/>
              </a:rPr>
              <a:t>b)	existence at least possible, or the circumstances that must be noted for the certainty of a future occurrence (but with an undetermined date at the time t</a:t>
            </a:r>
            <a:r>
              <a:rPr lang="en-US" sz="1100" baseline="-25000" dirty="0">
                <a:latin typeface="Arial Narrow" panose="020B0606020202030204" pitchFamily="34" charset="0"/>
              </a:rPr>
              <a:t>0</a:t>
            </a:r>
            <a:r>
              <a:rPr lang="en-US" sz="1100" dirty="0">
                <a:latin typeface="Arial Narrow" panose="020B0606020202030204" pitchFamily="34" charset="0"/>
              </a:rPr>
              <a:t>) or have a significant probability of occurring (e.g. they may be linked to known elements of context, to historically verifiable events, to a series of historic data, etc.);</a:t>
            </a:r>
          </a:p>
          <a:p>
            <a:pPr marL="174625" indent="-174625" algn="just"/>
            <a:r>
              <a:rPr lang="en-US" sz="1100" dirty="0">
                <a:latin typeface="Arial Narrow" panose="020B0606020202030204" pitchFamily="34" charset="0"/>
              </a:rPr>
              <a:t>c)	unknown timing of occurrence, in that the circumstances cannot be linked to a certain date of occurrence at the time t</a:t>
            </a:r>
            <a:r>
              <a:rPr lang="en-US" sz="1100" baseline="-25000" dirty="0">
                <a:latin typeface="Arial Narrow" panose="020B0606020202030204" pitchFamily="34" charset="0"/>
              </a:rPr>
              <a:t>0</a:t>
            </a:r>
            <a:r>
              <a:rPr lang="en-US" sz="1100" dirty="0">
                <a:latin typeface="Arial Narrow" panose="020B0606020202030204" pitchFamily="34" charset="0"/>
              </a:rPr>
              <a:t>.</a:t>
            </a:r>
          </a:p>
          <a:p>
            <a:pPr algn="just"/>
            <a:r>
              <a:rPr lang="en-US" sz="1100" dirty="0">
                <a:latin typeface="Arial Narrow" panose="020B0606020202030204" pitchFamily="34" charset="0"/>
              </a:rPr>
              <a:t>Identifying potential conflicts requires an experiential and cognitive approach that is aimed at identifying the business process where the actual and apparent conflicts are typically found, in order to define hypotheses regarding what circumstances may precede its occurrence from a chronological and a logical point of view, thus providing a sign of potentiality.</a:t>
            </a:r>
          </a:p>
          <a:p>
            <a:pPr algn="just"/>
            <a:r>
              <a:rPr lang="en-US" sz="1100" dirty="0">
                <a:latin typeface="Arial Narrow" panose="020B0606020202030204" pitchFamily="34" charset="0"/>
              </a:rPr>
              <a:t>The potentiality of a conflict depends on the probability of evolution of the circumstances assessed at the time t</a:t>
            </a:r>
            <a:r>
              <a:rPr lang="en-US" sz="1100" baseline="-25000" dirty="0">
                <a:latin typeface="Arial Narrow" panose="020B0606020202030204" pitchFamily="34" charset="0"/>
              </a:rPr>
              <a:t>0</a:t>
            </a:r>
            <a:r>
              <a:rPr lang="en-US" sz="1100" dirty="0">
                <a:latin typeface="Arial Narrow" panose="020B0606020202030204" pitchFamily="34" charset="0"/>
              </a:rPr>
              <a:t> in actual or apparent conflicts at the time t</a:t>
            </a:r>
            <a:r>
              <a:rPr lang="en-US" sz="1100" baseline="-25000" dirty="0">
                <a:latin typeface="Arial Narrow" panose="020B0606020202030204" pitchFamily="34" charset="0"/>
              </a:rPr>
              <a:t>1</a:t>
            </a:r>
            <a:r>
              <a:rPr lang="en-US" sz="1100" dirty="0">
                <a:latin typeface="Arial Narrow" panose="020B0606020202030204" pitchFamily="34" charset="0"/>
              </a:rPr>
              <a:t>, and may be depicted as a normal (or Gaussian) distribution curve, which allows the identification of three possible clusters: likely, possible and unlikely.</a:t>
            </a:r>
          </a:p>
          <a:p>
            <a:endParaRPr lang="en-US" sz="1100" dirty="0">
              <a:latin typeface="Arial Narrow" panose="020B0606020202030204" pitchFamily="34" charset="0"/>
            </a:endParaRPr>
          </a:p>
          <a:p>
            <a:pPr lvl="3" algn="just">
              <a:buClr>
                <a:srgbClr val="C00000"/>
              </a:buClr>
            </a:pPr>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dirty="0"/>
          </a:p>
        </p:txBody>
      </p:sp>
      <p:sp>
        <p:nvSpPr>
          <p:cNvPr id="10" name="Rectangle 9">
            <a:extLst>
              <a:ext uri="{FF2B5EF4-FFF2-40B4-BE49-F238E27FC236}">
                <a16:creationId xmlns:a16="http://schemas.microsoft.com/office/drawing/2014/main" id="{916B1BC6-2608-46F7-9746-5B1EC4A35D5F}"/>
              </a:ext>
            </a:extLst>
          </p:cNvPr>
          <p:cNvSpPr/>
          <p:nvPr/>
        </p:nvSpPr>
        <p:spPr>
          <a:xfrm>
            <a:off x="3190342" y="6650793"/>
            <a:ext cx="3967018" cy="2354159"/>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sp>
        <p:nvSpPr>
          <p:cNvPr id="12" name="Rectangle 11"/>
          <p:cNvSpPr/>
          <p:nvPr/>
        </p:nvSpPr>
        <p:spPr>
          <a:xfrm>
            <a:off x="3187751" y="6489061"/>
            <a:ext cx="3967017" cy="3541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r>
              <a:rPr lang="it-IT" sz="1200" b="1" dirty="0">
                <a:solidFill>
                  <a:schemeClr val="bg1"/>
                </a:solidFill>
                <a:latin typeface="Arial Narrow" panose="020B0606020202030204" pitchFamily="34" charset="0"/>
                <a:cs typeface="Arial" panose="020B0604020202020204" pitchFamily="34" charset="0"/>
              </a:rPr>
              <a:t>Fig. 3 (</a:t>
            </a:r>
            <a:r>
              <a:rPr lang="en-US" sz="1200" b="1" dirty="0">
                <a:solidFill>
                  <a:schemeClr val="bg1"/>
                </a:solidFill>
                <a:latin typeface="Arial Narrow" panose="020B0606020202030204" pitchFamily="34" charset="0"/>
                <a:cs typeface="Arial" panose="020B0604020202020204" pitchFamily="34" charset="0"/>
              </a:rPr>
              <a:t>Probability of future occurrence of an actual or potential conflict of interest</a:t>
            </a:r>
            <a:r>
              <a:rPr lang="it-IT" sz="1200" b="1" dirty="0">
                <a:solidFill>
                  <a:schemeClr val="bg1"/>
                </a:solidFill>
                <a:latin typeface="Arial Narrow" panose="020B0606020202030204" pitchFamily="34" charset="0"/>
                <a:cs typeface="Arial" panose="020B0604020202020204" pitchFamily="34" charset="0"/>
              </a:rPr>
              <a:t>)</a:t>
            </a:r>
          </a:p>
        </p:txBody>
      </p:sp>
      <p:sp>
        <p:nvSpPr>
          <p:cNvPr id="14" name="Text Placeholder 1">
            <a:extLst>
              <a:ext uri="{FF2B5EF4-FFF2-40B4-BE49-F238E27FC236}">
                <a16:creationId xmlns:a16="http://schemas.microsoft.com/office/drawing/2014/main" id="{190ED0F1-5C94-42AE-BCB3-921B96BEF25D}"/>
              </a:ext>
            </a:extLst>
          </p:cNvPr>
          <p:cNvSpPr txBox="1">
            <a:spLocks/>
          </p:cNvSpPr>
          <p:nvPr/>
        </p:nvSpPr>
        <p:spPr>
          <a:xfrm>
            <a:off x="422584" y="6465706"/>
            <a:ext cx="2671271" cy="1538520"/>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sz="1100" dirty="0">
                <a:latin typeface="Arial Narrow" panose="020B0606020202030204" pitchFamily="34" charset="0"/>
              </a:rPr>
              <a:t>As illustrated below, the function f(x) stands for the probability that a possible circumstance, assessed at the time t</a:t>
            </a:r>
            <a:r>
              <a:rPr lang="en-US" sz="1100" baseline="-25000" dirty="0">
                <a:latin typeface="Arial Narrow" panose="020B0606020202030204" pitchFamily="34" charset="0"/>
              </a:rPr>
              <a:t>0</a:t>
            </a:r>
            <a:r>
              <a:rPr lang="en-US" sz="1100" dirty="0">
                <a:latin typeface="Arial Narrow" panose="020B0606020202030204" pitchFamily="34" charset="0"/>
              </a:rPr>
              <a:t>, may generate at the time t</a:t>
            </a:r>
            <a:r>
              <a:rPr lang="en-US" sz="1100" baseline="-25000" dirty="0">
                <a:latin typeface="Arial Narrow" panose="020B0606020202030204" pitchFamily="34" charset="0"/>
              </a:rPr>
              <a:t>1</a:t>
            </a:r>
            <a:r>
              <a:rPr lang="en-US" sz="1100" dirty="0">
                <a:latin typeface="Arial Narrow" panose="020B0606020202030204" pitchFamily="34" charset="0"/>
              </a:rPr>
              <a:t> any situation of actual or apparent conflict.</a:t>
            </a:r>
          </a:p>
          <a:p>
            <a:r>
              <a:rPr lang="en-US" sz="1100" dirty="0">
                <a:latin typeface="Arial Narrow" panose="020B0606020202030204" pitchFamily="34" charset="0"/>
              </a:rPr>
              <a:t>The curve identifies three potentiality clusters, based upon the probability of occurrence:</a:t>
            </a:r>
          </a:p>
          <a:p>
            <a:pPr lvl="3">
              <a:buClr>
                <a:srgbClr val="C00000"/>
              </a:buClr>
            </a:pPr>
            <a:r>
              <a:rPr lang="it-IT" sz="1100" dirty="0" err="1">
                <a:latin typeface="Arial Narrow" panose="020B0606020202030204" pitchFamily="34" charset="0"/>
              </a:rPr>
              <a:t>likely</a:t>
            </a:r>
            <a:r>
              <a:rPr lang="it-IT" sz="1100" dirty="0">
                <a:latin typeface="Arial Narrow" panose="020B0606020202030204" pitchFamily="34" charset="0"/>
              </a:rPr>
              <a:t>: </a:t>
            </a:r>
            <a:r>
              <a:rPr lang="it-IT" sz="1100" dirty="0" err="1">
                <a:latin typeface="Arial Narrow" panose="020B0606020202030204" pitchFamily="34" charset="0"/>
              </a:rPr>
              <a:t>interval</a:t>
            </a:r>
            <a:r>
              <a:rPr lang="it-IT" sz="1100" dirty="0">
                <a:latin typeface="Arial Narrow" panose="020B0606020202030204" pitchFamily="34" charset="0"/>
              </a:rPr>
              <a:t> (</a:t>
            </a:r>
            <a:r>
              <a:rPr lang="el-GR" sz="1100" dirty="0">
                <a:latin typeface="Arial Narrow" panose="020B0606020202030204" pitchFamily="34" charset="0"/>
              </a:rPr>
              <a:t>μ-1σ, μ+1σ);</a:t>
            </a:r>
          </a:p>
          <a:p>
            <a:pPr lvl="3">
              <a:buClr>
                <a:srgbClr val="C00000"/>
              </a:buClr>
            </a:pPr>
            <a:r>
              <a:rPr lang="it-IT" sz="1100" dirty="0" err="1">
                <a:latin typeface="Arial Narrow" panose="020B0606020202030204" pitchFamily="34" charset="0"/>
              </a:rPr>
              <a:t>possible</a:t>
            </a:r>
            <a:r>
              <a:rPr lang="it-IT" sz="1100" dirty="0">
                <a:latin typeface="Arial Narrow" panose="020B0606020202030204" pitchFamily="34" charset="0"/>
              </a:rPr>
              <a:t>: </a:t>
            </a:r>
            <a:r>
              <a:rPr lang="it-IT" sz="1100" dirty="0" err="1">
                <a:latin typeface="Arial Narrow" panose="020B0606020202030204" pitchFamily="34" charset="0"/>
              </a:rPr>
              <a:t>intervals</a:t>
            </a:r>
            <a:r>
              <a:rPr lang="it-IT" sz="1100" dirty="0">
                <a:latin typeface="Arial Narrow" panose="020B0606020202030204" pitchFamily="34" charset="0"/>
              </a:rPr>
              <a:t> (</a:t>
            </a:r>
            <a:r>
              <a:rPr lang="el-GR" sz="1100" dirty="0">
                <a:latin typeface="Arial Narrow" panose="020B0606020202030204" pitchFamily="34" charset="0"/>
              </a:rPr>
              <a:t>μ-2σ, μ-1σ) </a:t>
            </a:r>
            <a:r>
              <a:rPr lang="it-IT" sz="1100" dirty="0">
                <a:latin typeface="Arial Narrow" panose="020B0606020202030204" pitchFamily="34" charset="0"/>
              </a:rPr>
              <a:t>and (</a:t>
            </a:r>
            <a:r>
              <a:rPr lang="el-GR" sz="1100" dirty="0">
                <a:latin typeface="Arial Narrow" panose="020B0606020202030204" pitchFamily="34" charset="0"/>
              </a:rPr>
              <a:t>μ+1σ, μ+2σ);</a:t>
            </a:r>
          </a:p>
          <a:p>
            <a:pPr lvl="3">
              <a:buClr>
                <a:srgbClr val="C00000"/>
              </a:buClr>
            </a:pPr>
            <a:r>
              <a:rPr lang="it-IT" sz="1100" dirty="0" err="1">
                <a:latin typeface="Arial Narrow" panose="020B0606020202030204" pitchFamily="34" charset="0"/>
              </a:rPr>
              <a:t>unlikely</a:t>
            </a:r>
            <a:r>
              <a:rPr lang="it-IT" sz="1100" dirty="0">
                <a:latin typeface="Arial Narrow" panose="020B0606020202030204" pitchFamily="34" charset="0"/>
              </a:rPr>
              <a:t>: </a:t>
            </a:r>
            <a:r>
              <a:rPr lang="it-IT" sz="1100" dirty="0" err="1">
                <a:latin typeface="Arial Narrow" panose="020B0606020202030204" pitchFamily="34" charset="0"/>
              </a:rPr>
              <a:t>intervals</a:t>
            </a:r>
            <a:r>
              <a:rPr lang="it-IT" sz="1100" dirty="0">
                <a:latin typeface="Arial Narrow" panose="020B0606020202030204" pitchFamily="34" charset="0"/>
              </a:rPr>
              <a:t> (&lt; </a:t>
            </a:r>
            <a:r>
              <a:rPr lang="el-GR" sz="1100" dirty="0">
                <a:latin typeface="Arial Narrow" panose="020B0606020202030204" pitchFamily="34" charset="0"/>
              </a:rPr>
              <a:t>μ-2σ) </a:t>
            </a:r>
            <a:r>
              <a:rPr lang="it-IT" sz="1100" dirty="0">
                <a:latin typeface="Arial Narrow" panose="020B0606020202030204" pitchFamily="34" charset="0"/>
              </a:rPr>
              <a:t>and (&gt; </a:t>
            </a:r>
            <a:r>
              <a:rPr lang="el-GR" sz="1100" dirty="0">
                <a:latin typeface="Arial Narrow" panose="020B0606020202030204" pitchFamily="34" charset="0"/>
              </a:rPr>
              <a:t>μ+2σ).</a:t>
            </a:r>
          </a:p>
          <a:p>
            <a:pPr lvl="3" algn="just">
              <a:buClr>
                <a:srgbClr val="C00000"/>
              </a:buClr>
            </a:pPr>
            <a:endParaRPr lang="it-IT" sz="1100" dirty="0">
              <a:latin typeface="Arial Narrow" panose="020B0606020202030204" pitchFamily="34" charset="0"/>
            </a:endParaRPr>
          </a:p>
          <a:p>
            <a:pPr algn="just"/>
            <a:endParaRPr lang="it-IT" sz="1100" dirty="0">
              <a:latin typeface="Arial Narrow" panose="020B0606020202030204" pitchFamily="34" charset="0"/>
            </a:endParaRPr>
          </a:p>
          <a:p>
            <a:pPr algn="just"/>
            <a:endParaRPr lang="it-IT" dirty="0"/>
          </a:p>
        </p:txBody>
      </p:sp>
      <p:pic>
        <p:nvPicPr>
          <p:cNvPr id="15" name="Picture 14">
            <a:extLst>
              <a:ext uri="{FF2B5EF4-FFF2-40B4-BE49-F238E27FC236}">
                <a16:creationId xmlns:a16="http://schemas.microsoft.com/office/drawing/2014/main" id="{6E06EF88-2C1A-49F8-99C4-6B8154581288}"/>
              </a:ext>
            </a:extLst>
          </p:cNvPr>
          <p:cNvPicPr>
            <a:picLocks noChangeAspect="1"/>
          </p:cNvPicPr>
          <p:nvPr/>
        </p:nvPicPr>
        <p:blipFill rotWithShape="1">
          <a:blip r:embed="rId2"/>
          <a:srcRect l="3520" r="6032" b="6407"/>
          <a:stretch/>
        </p:blipFill>
        <p:spPr>
          <a:xfrm>
            <a:off x="3187751" y="6824752"/>
            <a:ext cx="3967017" cy="2304355"/>
          </a:xfrm>
          <a:prstGeom prst="rect">
            <a:avLst/>
          </a:prstGeom>
        </p:spPr>
      </p:pic>
    </p:spTree>
    <p:extLst>
      <p:ext uri="{BB962C8B-B14F-4D97-AF65-F5344CB8AC3E}">
        <p14:creationId xmlns:p14="http://schemas.microsoft.com/office/powerpoint/2010/main" val="2721169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5288" y="9152073"/>
            <a:ext cx="6769099" cy="906922"/>
            <a:chOff x="2700337" y="9079265"/>
            <a:chExt cx="2089150" cy="1340931"/>
          </a:xfrm>
        </p:grpSpPr>
        <p:sp>
          <p:nvSpPr>
            <p:cNvPr id="6" name="Rectangle 5"/>
            <p:cNvSpPr/>
            <p:nvPr/>
          </p:nvSpPr>
          <p:spPr>
            <a:xfrm>
              <a:off x="2700338" y="9236703"/>
              <a:ext cx="2089149" cy="1183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11</a:t>
              </a:r>
              <a:r>
                <a:rPr lang="en-US" sz="700" dirty="0">
                  <a:solidFill>
                    <a:schemeClr val="tx1"/>
                  </a:solidFill>
                  <a:latin typeface="Arial Narrow" panose="020B0606020202030204" pitchFamily="34" charset="0"/>
                </a:rPr>
                <a:t> OECD, Managing Conflict of Interest in the Public Sector, A Toolkit, 2005.</a:t>
              </a:r>
            </a:p>
            <a:p>
              <a:pPr>
                <a:spcAft>
                  <a:spcPts val="600"/>
                </a:spcAft>
              </a:pPr>
              <a:r>
                <a:rPr lang="en-US" sz="700" baseline="50000" dirty="0">
                  <a:solidFill>
                    <a:schemeClr val="tx1"/>
                  </a:solidFill>
                  <a:latin typeface="Arial Narrow" panose="020B0606020202030204" pitchFamily="34" charset="0"/>
                </a:rPr>
                <a:t>12</a:t>
              </a:r>
              <a:r>
                <a:rPr lang="en-US" sz="700" dirty="0">
                  <a:solidFill>
                    <a:schemeClr val="tx1"/>
                  </a:solidFill>
                  <a:latin typeface="Arial Narrow" panose="020B0606020202030204" pitchFamily="34" charset="0"/>
                </a:rPr>
                <a:t> PC</a:t>
              </a:r>
              <a:r>
                <a:rPr lang="it-IT" sz="700" dirty="0">
                  <a:solidFill>
                    <a:schemeClr val="tx1"/>
                  </a:solidFill>
                  <a:latin typeface="Arial Narrow" panose="020B0606020202030204" pitchFamily="34" charset="0"/>
                </a:rPr>
                <a:t>AOB, Interim audit </a:t>
              </a:r>
              <a:r>
                <a:rPr lang="it-IT" sz="700" dirty="0" err="1">
                  <a:solidFill>
                    <a:schemeClr val="tx1"/>
                  </a:solidFill>
                  <a:latin typeface="Arial Narrow" panose="020B0606020202030204" pitchFamily="34" charset="0"/>
                </a:rPr>
                <a:t>standards</a:t>
              </a:r>
              <a:r>
                <a:rPr lang="it-IT" sz="700" dirty="0">
                  <a:solidFill>
                    <a:schemeClr val="tx1"/>
                  </a:solidFill>
                  <a:latin typeface="Arial Narrow" panose="020B0606020202030204" pitchFamily="34" charset="0"/>
                </a:rPr>
                <a:t>.</a:t>
              </a:r>
            </a:p>
            <a:p>
              <a:pPr>
                <a:spcAft>
                  <a:spcPts val="600"/>
                </a:spcAft>
              </a:pPr>
              <a:r>
                <a:rPr lang="en-US" sz="700" baseline="50000" dirty="0">
                  <a:solidFill>
                    <a:schemeClr val="tx1"/>
                  </a:solidFill>
                  <a:latin typeface="Arial Narrow" panose="020B0606020202030204" pitchFamily="34" charset="0"/>
                </a:rPr>
                <a:t>13</a:t>
              </a:r>
              <a:r>
                <a:rPr lang="en-US"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Italian</a:t>
              </a:r>
              <a:r>
                <a:rPr lang="it-IT"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Council</a:t>
              </a:r>
              <a:r>
                <a:rPr lang="it-IT" sz="700" dirty="0">
                  <a:solidFill>
                    <a:schemeClr val="tx1"/>
                  </a:solidFill>
                  <a:latin typeface="Arial Narrow" panose="020B0606020202030204" pitchFamily="34" charset="0"/>
                </a:rPr>
                <a:t> of State </a:t>
              </a:r>
              <a:r>
                <a:rPr lang="it-IT" sz="700" dirty="0" err="1">
                  <a:solidFill>
                    <a:schemeClr val="tx1"/>
                  </a:solidFill>
                  <a:latin typeface="Arial Narrow" panose="020B0606020202030204" pitchFamily="34" charset="0"/>
                </a:rPr>
                <a:t>Resolution</a:t>
              </a:r>
              <a:r>
                <a:rPr lang="it-IT" sz="700" dirty="0">
                  <a:solidFill>
                    <a:schemeClr val="tx1"/>
                  </a:solidFill>
                  <a:latin typeface="Arial Narrow" panose="020B0606020202030204" pitchFamily="34" charset="0"/>
                </a:rPr>
                <a:t> no. 667/2019. The </a:t>
              </a:r>
              <a:r>
                <a:rPr lang="it-IT" sz="700" dirty="0" err="1">
                  <a:solidFill>
                    <a:schemeClr val="tx1"/>
                  </a:solidFill>
                  <a:latin typeface="Arial Narrow" panose="020B0606020202030204" pitchFamily="34" charset="0"/>
                </a:rPr>
                <a:t>following</a:t>
              </a:r>
              <a:r>
                <a:rPr lang="it-IT" sz="700" dirty="0">
                  <a:solidFill>
                    <a:schemeClr val="tx1"/>
                  </a:solidFill>
                  <a:latin typeface="Arial Narrow" panose="020B0606020202030204" pitchFamily="34" charset="0"/>
                </a:rPr>
                <a:t> </a:t>
              </a:r>
              <a:r>
                <a:rPr lang="it-IT" sz="700" dirty="0" err="1">
                  <a:solidFill>
                    <a:schemeClr val="tx1"/>
                  </a:solidFill>
                  <a:latin typeface="Arial Narrow" panose="020B0606020202030204" pitchFamily="34" charset="0"/>
                </a:rPr>
                <a:t>is</a:t>
              </a:r>
              <a:r>
                <a:rPr lang="it-IT" sz="700" dirty="0">
                  <a:solidFill>
                    <a:schemeClr val="tx1"/>
                  </a:solidFill>
                  <a:latin typeface="Arial Narrow" panose="020B0606020202030204" pitchFamily="34" charset="0"/>
                </a:rPr>
                <a:t> the </a:t>
              </a:r>
              <a:r>
                <a:rPr lang="it-IT" sz="700" dirty="0" err="1">
                  <a:solidFill>
                    <a:schemeClr val="tx1"/>
                  </a:solidFill>
                  <a:latin typeface="Arial Narrow" panose="020B0606020202030204" pitchFamily="34" charset="0"/>
                </a:rPr>
                <a:t>original</a:t>
              </a:r>
              <a:r>
                <a:rPr lang="it-IT" sz="700" dirty="0">
                  <a:solidFill>
                    <a:schemeClr val="tx1"/>
                  </a:solidFill>
                  <a:latin typeface="Arial Narrow" panose="020B0606020202030204" pitchFamily="34" charset="0"/>
                </a:rPr>
                <a:t> text: “comprendere un numero infinito di situazioni razionalmente, ma solo astrattamente individuabili a tavolino”.</a:t>
              </a:r>
              <a:endParaRPr lang="it-IT" sz="700" b="1" dirty="0">
                <a:solidFill>
                  <a:schemeClr val="tx1"/>
                </a:solidFill>
                <a:latin typeface="Arial Narrow" panose="020B0606020202030204" pitchFamily="34" charset="0"/>
              </a:endParaRPr>
            </a:p>
          </p:txBody>
        </p:sp>
        <p:cxnSp>
          <p:nvCxnSpPr>
            <p:cNvPr id="7" name="Straight Connector 6"/>
            <p:cNvCxnSpPr/>
            <p:nvPr/>
          </p:nvCxnSpPr>
          <p:spPr>
            <a:xfrm>
              <a:off x="2700337" y="9079265"/>
              <a:ext cx="2089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916B1BC6-2608-46F7-9746-5B1EC4A35D5F}"/>
              </a:ext>
            </a:extLst>
          </p:cNvPr>
          <p:cNvSpPr/>
          <p:nvPr/>
        </p:nvSpPr>
        <p:spPr>
          <a:xfrm>
            <a:off x="395283" y="4055470"/>
            <a:ext cx="6769096" cy="3986045"/>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050" b="1" u="sng" dirty="0">
                <a:solidFill>
                  <a:schemeClr val="tx1"/>
                </a:solidFill>
                <a:latin typeface="Arial Narrow" panose="020B0606020202030204" pitchFamily="34" charset="0"/>
              </a:rPr>
              <a:t>EXHIBIT 4</a:t>
            </a:r>
            <a:r>
              <a:rPr lang="it-IT" sz="1050" b="1" dirty="0">
                <a:solidFill>
                  <a:schemeClr val="tx1"/>
                </a:solidFill>
                <a:latin typeface="Arial Narrow" panose="020B0606020202030204" pitchFamily="34" charset="0"/>
              </a:rPr>
              <a:t>: The </a:t>
            </a:r>
            <a:r>
              <a:rPr lang="it-IT" sz="1050" b="1" dirty="0" err="1">
                <a:solidFill>
                  <a:schemeClr val="tx1"/>
                </a:solidFill>
                <a:latin typeface="Arial Narrow" panose="020B0606020202030204" pitchFamily="34" charset="0"/>
              </a:rPr>
              <a:t>potential</a:t>
            </a:r>
            <a:r>
              <a:rPr lang="it-IT" sz="1050" b="1" dirty="0">
                <a:solidFill>
                  <a:schemeClr val="tx1"/>
                </a:solidFill>
                <a:latin typeface="Arial Narrow" panose="020B0606020202030204" pitchFamily="34" charset="0"/>
              </a:rPr>
              <a:t> </a:t>
            </a:r>
            <a:r>
              <a:rPr lang="it-IT" sz="1050" b="1" dirty="0" err="1">
                <a:solidFill>
                  <a:schemeClr val="tx1"/>
                </a:solidFill>
                <a:latin typeface="Arial Narrow" panose="020B0606020202030204" pitchFamily="34" charset="0"/>
              </a:rPr>
              <a:t>conflict</a:t>
            </a:r>
            <a:endParaRPr lang="it-IT" sz="1050" b="1" dirty="0">
              <a:solidFill>
                <a:schemeClr val="tx1"/>
              </a:solidFill>
              <a:latin typeface="Arial Narrow" panose="020B0606020202030204" pitchFamily="34" charset="0"/>
            </a:endParaRPr>
          </a:p>
          <a:p>
            <a:pPr>
              <a:spcAft>
                <a:spcPts val="300"/>
              </a:spcAft>
            </a:pPr>
            <a:endParaRPr lang="it-IT" b="1" dirty="0">
              <a:solidFill>
                <a:schemeClr val="tx1"/>
              </a:solidFill>
              <a:latin typeface="Arial Narrow" panose="020B0606020202030204" pitchFamily="34" charset="0"/>
            </a:endParaRPr>
          </a:p>
          <a:p>
            <a:pPr>
              <a:spcAft>
                <a:spcPts val="300"/>
              </a:spcAft>
            </a:pPr>
            <a:r>
              <a:rPr lang="en-US" sz="900" dirty="0">
                <a:solidFill>
                  <a:schemeClr val="tx1"/>
                </a:solidFill>
                <a:latin typeface="Arial Narrow" panose="020B0606020202030204" pitchFamily="34" charset="0"/>
              </a:rPr>
              <a:t>Referring to a hypothetical procurement process:</a:t>
            </a:r>
            <a:endParaRPr lang="it-IT" sz="900" dirty="0">
              <a:solidFill>
                <a:schemeClr val="tx1"/>
              </a:solidFill>
              <a:latin typeface="Arial Narrow" panose="020B0606020202030204" pitchFamily="34" charset="0"/>
            </a:endParaRPr>
          </a:p>
          <a:p>
            <a:pPr marL="285750" indent="-285750">
              <a:spcAft>
                <a:spcPts val="300"/>
              </a:spcAft>
              <a:buFont typeface="+mj-lt"/>
              <a:buAutoNum type="romanUcPeriod"/>
            </a:pPr>
            <a:r>
              <a:rPr lang="en-US" sz="900" dirty="0">
                <a:solidFill>
                  <a:schemeClr val="tx1"/>
                </a:solidFill>
                <a:latin typeface="Arial Narrow" panose="020B0606020202030204" pitchFamily="34" charset="0"/>
              </a:rPr>
              <a:t>An organization (principal) entrusted some internal individuals to form a specific Awarding Committee (agent);</a:t>
            </a:r>
          </a:p>
          <a:p>
            <a:pPr marL="285750" indent="-285750">
              <a:spcAft>
                <a:spcPts val="300"/>
              </a:spcAft>
              <a:buFont typeface="+mj-lt"/>
              <a:buAutoNum type="romanUcPeriod"/>
            </a:pPr>
            <a:r>
              <a:rPr lang="en-US" sz="900" dirty="0">
                <a:solidFill>
                  <a:schemeClr val="tx1"/>
                </a:solidFill>
                <a:latin typeface="Arial Narrow" panose="020B0606020202030204" pitchFamily="34" charset="0"/>
              </a:rPr>
              <a:t>The primary interest of the organization is to make a purchase that is the best value for money, considering the adherence to budget and the timing of the supply.</a:t>
            </a:r>
            <a:endParaRPr lang="it-IT" sz="900" dirty="0">
              <a:solidFill>
                <a:schemeClr val="tx1"/>
              </a:solidFill>
              <a:latin typeface="Arial Narrow" panose="020B0606020202030204" pitchFamily="34" charset="0"/>
            </a:endParaRPr>
          </a:p>
          <a:p>
            <a:pPr>
              <a:spcAft>
                <a:spcPts val="300"/>
              </a:spcAft>
            </a:pPr>
            <a:endParaRPr lang="it-IT" sz="900" b="1" dirty="0">
              <a:solidFill>
                <a:schemeClr val="tx1"/>
              </a:solidFill>
              <a:latin typeface="Arial Narrow" panose="020B0606020202030204" pitchFamily="34" charset="0"/>
            </a:endParaRP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en-US" sz="900" dirty="0">
                <a:solidFill>
                  <a:schemeClr val="tx1"/>
                </a:solidFill>
                <a:latin typeface="Arial Narrow" panose="020B0606020202030204" pitchFamily="34" charset="0"/>
              </a:rPr>
              <a:t>Let’s assume that one member of the Awarding Committee were a member of the family of a legal representative of an economic operator included in the Suppliers Register of the organization and not currently participating in the selection. These circumstances would have clear elements that hint at a possible or likely future existence of a secondary interest at the time t</a:t>
            </a:r>
            <a:r>
              <a:rPr lang="en-US" sz="900" baseline="-25000" dirty="0">
                <a:solidFill>
                  <a:schemeClr val="tx1"/>
                </a:solidFill>
                <a:latin typeface="Arial Narrow" panose="020B0606020202030204" pitchFamily="34" charset="0"/>
              </a:rPr>
              <a:t>1</a:t>
            </a:r>
            <a:r>
              <a:rPr lang="en-US" sz="900" dirty="0">
                <a:solidFill>
                  <a:schemeClr val="tx1"/>
                </a:solidFill>
                <a:latin typeface="Arial Narrow" panose="020B0606020202030204" pitchFamily="34" charset="0"/>
              </a:rPr>
              <a:t>.</a:t>
            </a:r>
          </a:p>
          <a:p>
            <a:pPr>
              <a:spcAft>
                <a:spcPts val="300"/>
              </a:spcAft>
            </a:pPr>
            <a:endParaRPr lang="en-US" sz="900" b="1"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INSIGHTS</a:t>
            </a:r>
          </a:p>
          <a:p>
            <a:pPr>
              <a:spcAft>
                <a:spcPts val="300"/>
              </a:spcAft>
            </a:pPr>
            <a:r>
              <a:rPr lang="en-US" sz="900" dirty="0">
                <a:solidFill>
                  <a:schemeClr val="tx1"/>
                </a:solidFill>
                <a:latin typeface="Arial Narrow" panose="020B0606020202030204" pitchFamily="34" charset="0"/>
              </a:rPr>
              <a:t>In the same procurement process, as previously described, would you detect a potential secondary interest in the following scenarios?</a:t>
            </a:r>
          </a:p>
          <a:p>
            <a:pPr marL="538163">
              <a:spcAft>
                <a:spcPts val="300"/>
              </a:spcAft>
            </a:pPr>
            <a:endParaRPr lang="it-IT" sz="900" dirty="0">
              <a:solidFill>
                <a:schemeClr val="tx1"/>
              </a:solidFill>
              <a:latin typeface="Arial Narrow" panose="020B0606020202030204" pitchFamily="34" charset="0"/>
            </a:endParaRP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a relative of a Committee member were the owner of a business with a significant part of its revenues linked to clients operating in the organization’s sector (for example, public sector), supplying goods that the organization usually buys, but such a business was not included in the Suppliers Register of the organization;</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a relative of a Committee member were the owner of a business that supplied goods that were similar to those bought by the organization, but the relative never worked in the same sector of the organization (for example, public sector).</a:t>
            </a:r>
            <a:endParaRPr lang="it-IT" sz="900" dirty="0">
              <a:solidFill>
                <a:schemeClr val="tx1"/>
              </a:solidFill>
              <a:latin typeface="Arial Narrow" panose="020B0606020202030204" pitchFamily="34" charset="0"/>
            </a:endParaRPr>
          </a:p>
        </p:txBody>
      </p:sp>
      <p:sp>
        <p:nvSpPr>
          <p:cNvPr id="13" name="Text Placeholder 1">
            <a:extLst>
              <a:ext uri="{FF2B5EF4-FFF2-40B4-BE49-F238E27FC236}">
                <a16:creationId xmlns:a16="http://schemas.microsoft.com/office/drawing/2014/main" id="{79AFD386-A35F-4EC2-ABD1-56E5F88484D5}"/>
              </a:ext>
            </a:extLst>
          </p:cNvPr>
          <p:cNvSpPr txBox="1">
            <a:spLocks/>
          </p:cNvSpPr>
          <p:nvPr/>
        </p:nvSpPr>
        <p:spPr>
          <a:xfrm>
            <a:off x="395292" y="1325235"/>
            <a:ext cx="6769100" cy="8415337"/>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r>
              <a:rPr lang="en-US" sz="1100" dirty="0">
                <a:latin typeface="Arial Narrow" panose="020B0606020202030204" pitchFamily="34" charset="0"/>
              </a:rPr>
              <a:t>Organizations must define their significant potentiality clusters (e.g., likely and possible, but not unlikely, events) and, on the basis of historical series and contingent experiences, may position the circumstances that generated subsequent conflicts on the normal distribution curve, thus defining their potentiality.</a:t>
            </a:r>
          </a:p>
          <a:p>
            <a:pPr algn="just"/>
            <a:r>
              <a:rPr lang="en-US" sz="1100" dirty="0">
                <a:latin typeface="Arial Narrow" panose="020B0606020202030204" pitchFamily="34" charset="0"/>
              </a:rPr>
              <a:t>The potential conflict is linked to a secondary interest that currently exists and although it is not relevant to the organization, it is “reasonably foreseeable” that it may become relevant in the future </a:t>
            </a:r>
            <a:r>
              <a:rPr lang="en-US" sz="1100" baseline="30000" dirty="0">
                <a:latin typeface="Arial Narrow" panose="020B0606020202030204" pitchFamily="34" charset="0"/>
              </a:rPr>
              <a:t>11</a:t>
            </a:r>
            <a:r>
              <a:rPr lang="en-US" sz="1100" dirty="0">
                <a:latin typeface="Arial Narrow" panose="020B0606020202030204" pitchFamily="34" charset="0"/>
              </a:rPr>
              <a:t>. </a:t>
            </a:r>
          </a:p>
          <a:p>
            <a:pPr algn="just"/>
            <a:r>
              <a:rPr lang="en-US" sz="1100" dirty="0">
                <a:latin typeface="Arial Narrow" panose="020B0606020202030204" pitchFamily="34" charset="0"/>
              </a:rPr>
              <a:t>In the audit </a:t>
            </a:r>
            <a:r>
              <a:rPr lang="en-US" sz="1100" baseline="30000" dirty="0">
                <a:latin typeface="Arial Narrow" panose="020B0606020202030204" pitchFamily="34" charset="0"/>
              </a:rPr>
              <a:t>12</a:t>
            </a:r>
            <a:r>
              <a:rPr lang="en-US" sz="1100" dirty="0">
                <a:latin typeface="Arial Narrow" panose="020B0606020202030204" pitchFamily="34" charset="0"/>
              </a:rPr>
              <a:t> professional standards, the term “reasonable assurance” is “the level of assurance auditors are required to obtain by performing audit procedures and evaluating the resulting audit evidence when expressing an opinion that the financial statements are fairly presented in conformity with GAAP”.</a:t>
            </a:r>
          </a:p>
          <a:p>
            <a:pPr algn="just"/>
            <a:r>
              <a:rPr lang="en-US" sz="1100" dirty="0">
                <a:latin typeface="Arial Narrow" panose="020B0606020202030204" pitchFamily="34" charset="0"/>
              </a:rPr>
              <a:t>This “reasonable assurance” is not explicitly defined, but it is linked to a high level of assurance.</a:t>
            </a:r>
          </a:p>
          <a:p>
            <a:pPr algn="just"/>
            <a:r>
              <a:rPr lang="en-US" sz="1100" dirty="0">
                <a:latin typeface="Arial Narrow" panose="020B0606020202030204" pitchFamily="34" charset="0"/>
              </a:rPr>
              <a:t>Similarly, the potential conflict can be identified when it is “reasonably foreseeable” or highly probable (for example, by empirical experience or logical deduction) that the interest detected at present may become relevant in the future. Otherwise, as already stated, it may be possible to rationally understand an infinite number of situations, which are abstractly identified beforehand </a:t>
            </a:r>
            <a:r>
              <a:rPr lang="en-US" sz="1100" baseline="30000" dirty="0">
                <a:latin typeface="Arial Narrow" panose="020B0606020202030204" pitchFamily="34" charset="0"/>
              </a:rPr>
              <a:t>13</a:t>
            </a:r>
            <a:r>
              <a:rPr lang="en-US" sz="1100" dirty="0">
                <a:latin typeface="Arial Narrow" panose="020B0606020202030204" pitchFamily="34" charset="0"/>
              </a:rPr>
              <a:t>.</a:t>
            </a: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pPr algn="just"/>
            <a:endParaRPr lang="en-US" sz="1100" dirty="0">
              <a:latin typeface="Arial Narrow" panose="020B0606020202030204" pitchFamily="34" charset="0"/>
            </a:endParaRPr>
          </a:p>
          <a:p>
            <a:endParaRPr lang="en-US" sz="1100" b="1" dirty="0">
              <a:latin typeface="Arial Narrow" panose="020B0606020202030204" pitchFamily="34" charset="0"/>
            </a:endParaRPr>
          </a:p>
          <a:p>
            <a:r>
              <a:rPr lang="en-US" sz="1100" b="1" dirty="0">
                <a:latin typeface="Arial Narrow" panose="020B0606020202030204" pitchFamily="34" charset="0"/>
              </a:rPr>
              <a:t>As regards the organizational solutions for managing and preventing the conflict of interest, please see the integral version of the </a:t>
            </a:r>
            <a:r>
              <a:rPr lang="en-US" sz="1100" b="1" i="1" dirty="0">
                <a:latin typeface="Arial Narrow" panose="020B0606020202030204" pitchFamily="34" charset="0"/>
              </a:rPr>
              <a:t>position paper. </a:t>
            </a:r>
          </a:p>
        </p:txBody>
      </p:sp>
    </p:spTree>
    <p:extLst>
      <p:ext uri="{BB962C8B-B14F-4D97-AF65-F5344CB8AC3E}">
        <p14:creationId xmlns:p14="http://schemas.microsoft.com/office/powerpoint/2010/main" val="2682469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3FB5F99-1BAB-4323-A750-A68E03215445}"/>
              </a:ext>
            </a:extLst>
          </p:cNvPr>
          <p:cNvSpPr>
            <a:spLocks noGrp="1"/>
          </p:cNvSpPr>
          <p:nvPr>
            <p:ph type="body" sz="quarter" idx="11"/>
          </p:nvPr>
        </p:nvSpPr>
        <p:spPr>
          <a:xfrm>
            <a:off x="909857" y="2238294"/>
            <a:ext cx="5739960" cy="4932528"/>
          </a:xfrm>
        </p:spPr>
        <p:txBody>
          <a:bodyPr/>
          <a:lstStyle/>
          <a:p>
            <a:pPr marL="171450" indent="-171450">
              <a:buFont typeface="Arial" panose="020B0604020202020204" pitchFamily="34" charset="0"/>
              <a:buChar char="•"/>
            </a:pPr>
            <a:endParaRPr lang="it-IT" sz="1100" b="1"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A.C.F.E., Report to the Nations - on occupational fraud and abuse, 2018. </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Italian Council of State Resolution no. 667/2019.</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Italian Presidential Decree (DPR) no. 62/2013.</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French, Raven, The bases of Social Power, 1959. </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Jensen, </a:t>
            </a:r>
            <a:r>
              <a:rPr lang="en-GB" sz="1100" dirty="0" err="1">
                <a:latin typeface="Arial Narrow" panose="020B0606020202030204" pitchFamily="34" charset="0"/>
              </a:rPr>
              <a:t>Meckling</a:t>
            </a:r>
            <a:r>
              <a:rPr lang="en-GB" sz="1100" dirty="0">
                <a:latin typeface="Arial Narrow" panose="020B0606020202030204" pitchFamily="34" charset="0"/>
              </a:rPr>
              <a:t>, Theory of the firm: Managerial behaviour, agency costs and ownership structure, 1976.</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Act of the 6th November 2012, n. 190.</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McMurray, Concepts of mind and intelligence in educational theory, 1975. </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OECD, Managing Conflict of Interest in the Public Service, 2003.</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OECD, Managing Conflict of Interest in the Public Sector – A Toolkit, 2005.</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PCAOB, Interim audit standards.</a:t>
            </a:r>
            <a:endParaRPr lang="it-IT" sz="1100" dirty="0">
              <a:latin typeface="Arial Narrow" panose="020B0606020202030204" pitchFamily="34" charset="0"/>
            </a:endParaRPr>
          </a:p>
          <a:p>
            <a:pPr marL="171450" indent="-171450">
              <a:lnSpc>
                <a:spcPct val="150000"/>
              </a:lnSpc>
              <a:buFont typeface="Arial" panose="020B0604020202020204" pitchFamily="34" charset="0"/>
              <a:buChar char="•"/>
            </a:pPr>
            <a:r>
              <a:rPr lang="en-GB" sz="1100" dirty="0">
                <a:latin typeface="Arial Narrow" panose="020B0606020202030204" pitchFamily="34" charset="0"/>
              </a:rPr>
              <a:t>Thompson D.F., The challenge of conflict of interest in medicine, 2009.</a:t>
            </a:r>
            <a:endParaRPr lang="it-IT" sz="1100" dirty="0">
              <a:latin typeface="Arial Narrow" panose="020B0606020202030204" pitchFamily="34" charset="0"/>
            </a:endParaRPr>
          </a:p>
          <a:p>
            <a:pPr marL="171450" indent="-171450">
              <a:buFont typeface="Arial" panose="020B0604020202020204" pitchFamily="34" charset="0"/>
              <a:buChar char="•"/>
            </a:pPr>
            <a:endParaRPr lang="it-IT" dirty="0"/>
          </a:p>
        </p:txBody>
      </p:sp>
      <p:sp>
        <p:nvSpPr>
          <p:cNvPr id="3" name="Text Placeholder 1">
            <a:extLst>
              <a:ext uri="{FF2B5EF4-FFF2-40B4-BE49-F238E27FC236}">
                <a16:creationId xmlns:a16="http://schemas.microsoft.com/office/drawing/2014/main" id="{D1E13554-9620-4834-8CDC-C1814DA6A148}"/>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err="1">
                <a:solidFill>
                  <a:srgbClr val="C00000"/>
                </a:solidFill>
                <a:latin typeface="Arial Narrow" panose="020B0606020202030204" pitchFamily="34" charset="0"/>
              </a:rPr>
              <a:t>Bibliography</a:t>
            </a:r>
            <a:endParaRPr lang="it-IT" sz="2000" dirty="0">
              <a:solidFill>
                <a:srgbClr val="C00000"/>
              </a:solidFill>
              <a:latin typeface="Arial Narrow" panose="020B0606020202030204" pitchFamily="34" charset="0"/>
            </a:endParaRPr>
          </a:p>
        </p:txBody>
      </p:sp>
      <p:cxnSp>
        <p:nvCxnSpPr>
          <p:cNvPr id="4" name="Straight Connector 3">
            <a:extLst>
              <a:ext uri="{FF2B5EF4-FFF2-40B4-BE49-F238E27FC236}">
                <a16:creationId xmlns:a16="http://schemas.microsoft.com/office/drawing/2014/main" id="{1CE230E3-7E20-4DC8-AB28-0CAB32F1C703}"/>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320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5881530-9312-47C5-A24C-3B2090590469}"/>
              </a:ext>
            </a:extLst>
          </p:cNvPr>
          <p:cNvGrpSpPr/>
          <p:nvPr/>
        </p:nvGrpSpPr>
        <p:grpSpPr>
          <a:xfrm>
            <a:off x="1978930" y="3609117"/>
            <a:ext cx="3601815" cy="1314578"/>
            <a:chOff x="1978929" y="312980"/>
            <a:chExt cx="3601815" cy="1314578"/>
          </a:xfrm>
        </p:grpSpPr>
        <p:pic>
          <p:nvPicPr>
            <p:cNvPr id="5" name="Picture 4">
              <a:extLst>
                <a:ext uri="{FF2B5EF4-FFF2-40B4-BE49-F238E27FC236}">
                  <a16:creationId xmlns:a16="http://schemas.microsoft.com/office/drawing/2014/main" id="{75BFDF5C-B6CD-4AD0-8CC1-8C5D63F9423C}"/>
                </a:ext>
              </a:extLst>
            </p:cNvPr>
            <p:cNvPicPr>
              <a:picLocks noChangeAspect="1"/>
            </p:cNvPicPr>
            <p:nvPr/>
          </p:nvPicPr>
          <p:blipFill rotWithShape="1">
            <a:blip r:embed="rId2"/>
            <a:srcRect r="33134"/>
            <a:stretch/>
          </p:blipFill>
          <p:spPr>
            <a:xfrm>
              <a:off x="1978929" y="312980"/>
              <a:ext cx="3601815" cy="1314578"/>
            </a:xfrm>
            <a:prstGeom prst="rect">
              <a:avLst/>
            </a:prstGeom>
          </p:spPr>
        </p:pic>
        <p:sp>
          <p:nvSpPr>
            <p:cNvPr id="6" name="Rectangle 5">
              <a:extLst>
                <a:ext uri="{FF2B5EF4-FFF2-40B4-BE49-F238E27FC236}">
                  <a16:creationId xmlns:a16="http://schemas.microsoft.com/office/drawing/2014/main" id="{CA728833-FAE6-4826-96AB-526B245B975C}"/>
                </a:ext>
              </a:extLst>
            </p:cNvPr>
            <p:cNvSpPr/>
            <p:nvPr/>
          </p:nvSpPr>
          <p:spPr>
            <a:xfrm>
              <a:off x="3562064" y="586854"/>
              <a:ext cx="1282890" cy="2866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C00000"/>
                  </a:solidFill>
                  <a:latin typeface="Arial Narrow" panose="020B0606020202030204" pitchFamily="34" charset="0"/>
                </a:rPr>
                <a:t>Supported by:</a:t>
              </a:r>
            </a:p>
          </p:txBody>
        </p:sp>
      </p:grpSp>
    </p:spTree>
    <p:extLst>
      <p:ext uri="{BB962C8B-B14F-4D97-AF65-F5344CB8AC3E}">
        <p14:creationId xmlns:p14="http://schemas.microsoft.com/office/powerpoint/2010/main" val="97084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9CE72C-8384-4E0B-BAB8-B78B5F3F65DA}"/>
              </a:ext>
            </a:extLst>
          </p:cNvPr>
          <p:cNvSpPr txBox="1"/>
          <p:nvPr/>
        </p:nvSpPr>
        <p:spPr>
          <a:xfrm>
            <a:off x="1692322" y="2961564"/>
            <a:ext cx="4858603" cy="2224585"/>
          </a:xfrm>
          <a:prstGeom prst="rect">
            <a:avLst/>
          </a:prstGeom>
          <a:noFill/>
        </p:spPr>
        <p:txBody>
          <a:bodyPr wrap="square" rtlCol="0">
            <a:spAutoFit/>
          </a:bodyPr>
          <a:lstStyle/>
          <a:p>
            <a:endParaRPr lang="it-IT" dirty="0"/>
          </a:p>
        </p:txBody>
      </p:sp>
      <p:graphicFrame>
        <p:nvGraphicFramePr>
          <p:cNvPr id="10" name="Table 9">
            <a:extLst>
              <a:ext uri="{FF2B5EF4-FFF2-40B4-BE49-F238E27FC236}">
                <a16:creationId xmlns:a16="http://schemas.microsoft.com/office/drawing/2014/main" id="{F790F522-9C24-4CE4-9A60-70D10322A53C}"/>
              </a:ext>
            </a:extLst>
          </p:cNvPr>
          <p:cNvGraphicFramePr>
            <a:graphicFrameLocks noGrp="1"/>
          </p:cNvGraphicFramePr>
          <p:nvPr>
            <p:extLst>
              <p:ext uri="{D42A27DB-BD31-4B8C-83A1-F6EECF244321}">
                <p14:modId xmlns:p14="http://schemas.microsoft.com/office/powerpoint/2010/main" val="1591767861"/>
              </p:ext>
            </p:extLst>
          </p:nvPr>
        </p:nvGraphicFramePr>
        <p:xfrm>
          <a:off x="573206" y="2416087"/>
          <a:ext cx="6537278" cy="3672840"/>
        </p:xfrm>
        <a:graphic>
          <a:graphicData uri="http://schemas.openxmlformats.org/drawingml/2006/table">
            <a:tbl>
              <a:tblPr firstRow="1" bandRow="1">
                <a:tableStyleId>{2D5ABB26-0587-4C30-8999-92F81FD0307C}</a:tableStyleId>
              </a:tblPr>
              <a:tblGrid>
                <a:gridCol w="3268639">
                  <a:extLst>
                    <a:ext uri="{9D8B030D-6E8A-4147-A177-3AD203B41FA5}">
                      <a16:colId xmlns:a16="http://schemas.microsoft.com/office/drawing/2014/main" val="1458876086"/>
                    </a:ext>
                  </a:extLst>
                </a:gridCol>
                <a:gridCol w="3268639">
                  <a:extLst>
                    <a:ext uri="{9D8B030D-6E8A-4147-A177-3AD203B41FA5}">
                      <a16:colId xmlns:a16="http://schemas.microsoft.com/office/drawing/2014/main" val="835916471"/>
                    </a:ext>
                  </a:extLst>
                </a:gridCol>
              </a:tblGrid>
              <a:tr h="370840">
                <a:tc gridSpan="2">
                  <a:txBody>
                    <a:bodyPr/>
                    <a:lstStyle/>
                    <a:p>
                      <a:pPr algn="ctr"/>
                      <a:r>
                        <a:rPr lang="it-IT" sz="1800" b="1" i="0" dirty="0">
                          <a:latin typeface="Arial Narrow" panose="020B0606020202030204" pitchFamily="34" charset="0"/>
                          <a:cs typeface="Arial" panose="020B0604020202020204" pitchFamily="34" charset="0"/>
                        </a:rPr>
                        <a:t>Marco Befera</a:t>
                      </a:r>
                    </a:p>
                  </a:txBody>
                  <a:tcPr/>
                </a:tc>
                <a:tc hMerge="1">
                  <a:txBody>
                    <a:bodyPr/>
                    <a:lstStyle/>
                    <a:p>
                      <a:endParaRPr lang="it-IT" dirty="0"/>
                    </a:p>
                  </a:txBody>
                  <a:tcPr/>
                </a:tc>
                <a:extLst>
                  <a:ext uri="{0D108BD9-81ED-4DB2-BD59-A6C34878D82A}">
                    <a16:rowId xmlns:a16="http://schemas.microsoft.com/office/drawing/2014/main" val="1552247801"/>
                  </a:ext>
                </a:extLst>
              </a:tr>
              <a:tr h="370840">
                <a:tc gridSpan="2">
                  <a:txBody>
                    <a:bodyPr/>
                    <a:lstStyle/>
                    <a:p>
                      <a:pPr algn="ctr"/>
                      <a:r>
                        <a:rPr lang="it-IT" sz="1800" b="0" i="0" dirty="0">
                          <a:latin typeface="Arial Narrow" panose="020B0606020202030204" pitchFamily="34" charset="0"/>
                        </a:rPr>
                        <a:t>Head of </a:t>
                      </a:r>
                      <a:r>
                        <a:rPr lang="it-IT" sz="1800" b="0" i="0" dirty="0" err="1">
                          <a:latin typeface="Arial Narrow" panose="020B0606020202030204" pitchFamily="34" charset="0"/>
                        </a:rPr>
                        <a:t>Internal</a:t>
                      </a:r>
                      <a:r>
                        <a:rPr lang="it-IT" sz="1800" b="0" i="0" dirty="0">
                          <a:latin typeface="Arial Narrow" panose="020B0606020202030204" pitchFamily="34" charset="0"/>
                        </a:rPr>
                        <a:t> Auditing e Corporate Compliance </a:t>
                      </a:r>
                      <a:r>
                        <a:rPr lang="it-IT" sz="1800" b="0" i="0" dirty="0" err="1">
                          <a:latin typeface="Arial Narrow" panose="020B0606020202030204" pitchFamily="34" charset="0"/>
                        </a:rPr>
                        <a:t>Department</a:t>
                      </a:r>
                      <a:r>
                        <a:rPr lang="it-IT" sz="1800" b="0" i="0" dirty="0">
                          <a:latin typeface="Arial Narrow" panose="020B0606020202030204" pitchFamily="34" charset="0"/>
                        </a:rPr>
                        <a:t>  </a:t>
                      </a:r>
                    </a:p>
                    <a:p>
                      <a:pPr algn="ctr"/>
                      <a:r>
                        <a:rPr lang="it-IT" sz="1800" b="0" i="0" dirty="0">
                          <a:latin typeface="Arial Narrow" panose="020B0606020202030204" pitchFamily="34" charset="0"/>
                        </a:rPr>
                        <a:t>Sport e Salute S.p.A</a:t>
                      </a:r>
                      <a:endParaRPr lang="it-IT" sz="1800" b="0" i="0" dirty="0">
                        <a:latin typeface="Arial Narrow" panose="020B0606020202030204" pitchFamily="34" charset="0"/>
                        <a:cs typeface="Arial" panose="020B0604020202020204" pitchFamily="34" charset="0"/>
                      </a:endParaRPr>
                    </a:p>
                  </a:txBody>
                  <a:tcPr/>
                </a:tc>
                <a:tc hMerge="1">
                  <a:txBody>
                    <a:bodyPr/>
                    <a:lstStyle/>
                    <a:p>
                      <a:endParaRPr lang="it-IT" dirty="0"/>
                    </a:p>
                  </a:txBody>
                  <a:tcPr/>
                </a:tc>
                <a:extLst>
                  <a:ext uri="{0D108BD9-81ED-4DB2-BD59-A6C34878D82A}">
                    <a16:rowId xmlns:a16="http://schemas.microsoft.com/office/drawing/2014/main" val="2400718190"/>
                  </a:ext>
                </a:extLst>
              </a:tr>
              <a:tr h="370840">
                <a:tc gridSpan="2">
                  <a:txBody>
                    <a:bodyPr/>
                    <a:lstStyle/>
                    <a:p>
                      <a:pPr algn="ctr"/>
                      <a:endParaRPr lang="it-IT" sz="1800" b="1" i="0" dirty="0">
                        <a:latin typeface="Arial Narrow" panose="020B0606020202030204" pitchFamily="34" charset="0"/>
                        <a:cs typeface="Arial" panose="020B0604020202020204" pitchFamily="34" charset="0"/>
                      </a:endParaRPr>
                    </a:p>
                  </a:txBody>
                  <a:tcPr/>
                </a:tc>
                <a:tc hMerge="1">
                  <a:txBody>
                    <a:bodyPr/>
                    <a:lstStyle/>
                    <a:p>
                      <a:endParaRPr lang="it-IT" dirty="0"/>
                    </a:p>
                  </a:txBody>
                  <a:tcPr/>
                </a:tc>
                <a:extLst>
                  <a:ext uri="{0D108BD9-81ED-4DB2-BD59-A6C34878D82A}">
                    <a16:rowId xmlns:a16="http://schemas.microsoft.com/office/drawing/2014/main" val="82045704"/>
                  </a:ext>
                </a:extLst>
              </a:tr>
              <a:tr h="370840">
                <a:tc gridSpan="2">
                  <a:txBody>
                    <a:bodyPr/>
                    <a:lstStyle/>
                    <a:p>
                      <a:pPr algn="ctr"/>
                      <a:r>
                        <a:rPr lang="it-IT" sz="1800" b="1" i="0" u="none" dirty="0" err="1">
                          <a:solidFill>
                            <a:srgbClr val="C00000"/>
                          </a:solidFill>
                          <a:latin typeface="Arial Narrow" panose="020B0606020202030204" pitchFamily="34" charset="0"/>
                          <a:cs typeface="Arial" panose="020B0604020202020204" pitchFamily="34" charset="0"/>
                        </a:rPr>
                        <a:t>Supported</a:t>
                      </a:r>
                      <a:r>
                        <a:rPr lang="it-IT" sz="1800" b="1" i="0" u="none" dirty="0">
                          <a:solidFill>
                            <a:srgbClr val="C00000"/>
                          </a:solidFill>
                          <a:latin typeface="Arial Narrow" panose="020B0606020202030204" pitchFamily="34" charset="0"/>
                          <a:cs typeface="Arial" panose="020B0604020202020204" pitchFamily="34" charset="0"/>
                        </a:rPr>
                        <a:t> by:</a:t>
                      </a:r>
                    </a:p>
                  </a:txBody>
                  <a:tcPr/>
                </a:tc>
                <a:tc hMerge="1">
                  <a:txBody>
                    <a:bodyPr/>
                    <a:lstStyle/>
                    <a:p>
                      <a:endParaRPr lang="it-IT" dirty="0"/>
                    </a:p>
                  </a:txBody>
                  <a:tcPr/>
                </a:tc>
                <a:extLst>
                  <a:ext uri="{0D108BD9-81ED-4DB2-BD59-A6C34878D82A}">
                    <a16:rowId xmlns:a16="http://schemas.microsoft.com/office/drawing/2014/main" val="317050063"/>
                  </a:ext>
                </a:extLst>
              </a:tr>
              <a:tr h="370840">
                <a:tc>
                  <a:txBody>
                    <a:bodyPr/>
                    <a:lstStyle/>
                    <a:p>
                      <a:pPr algn="r"/>
                      <a:r>
                        <a:rPr lang="it-IT" sz="1800" b="1" i="0" dirty="0">
                          <a:latin typeface="Arial Narrow" panose="020B0606020202030204" pitchFamily="34" charset="0"/>
                          <a:cs typeface="Arial" panose="020B0604020202020204" pitchFamily="34" charset="0"/>
                        </a:rPr>
                        <a:t>Alessandro Cencioni</a:t>
                      </a:r>
                    </a:p>
                    <a:p>
                      <a:pPr algn="r"/>
                      <a:r>
                        <a:rPr lang="it-IT" sz="1800" b="0" i="0" dirty="0" err="1">
                          <a:latin typeface="Arial Narrow" panose="020B0606020202030204" pitchFamily="34" charset="0"/>
                          <a:cs typeface="Arial" panose="020B0604020202020204" pitchFamily="34" charset="0"/>
                        </a:rPr>
                        <a:t>Managing</a:t>
                      </a:r>
                      <a:r>
                        <a:rPr lang="it-IT" sz="1800" b="0" i="0" dirty="0">
                          <a:latin typeface="Arial Narrow" panose="020B0606020202030204" pitchFamily="34" charset="0"/>
                          <a:cs typeface="Arial" panose="020B0604020202020204" pitchFamily="34" charset="0"/>
                        </a:rPr>
                        <a:t> </a:t>
                      </a:r>
                      <a:r>
                        <a:rPr lang="it-IT" sz="1800" b="0" i="0" dirty="0" err="1">
                          <a:latin typeface="Arial Narrow" panose="020B0606020202030204" pitchFamily="34" charset="0"/>
                          <a:cs typeface="Arial" panose="020B0604020202020204" pitchFamily="34" charset="0"/>
                        </a:rPr>
                        <a:t>Director</a:t>
                      </a:r>
                      <a:r>
                        <a:rPr lang="it-IT" sz="1800" b="0" i="0" dirty="0">
                          <a:latin typeface="Arial Narrow" panose="020B0606020202030204" pitchFamily="34" charset="0"/>
                          <a:cs typeface="Arial" panose="020B0604020202020204" pitchFamily="34" charset="0"/>
                        </a:rPr>
                        <a:t> Protiviti</a:t>
                      </a:r>
                    </a:p>
                  </a:txBody>
                  <a:tcPr/>
                </a:tc>
                <a:tc>
                  <a:txBody>
                    <a:bodyPr/>
                    <a:lstStyle/>
                    <a:p>
                      <a:r>
                        <a:rPr lang="it-IT" sz="1800" b="1" i="0" dirty="0">
                          <a:latin typeface="Arial Narrow" panose="020B0606020202030204" pitchFamily="34" charset="0"/>
                          <a:cs typeface="Arial" panose="020B0604020202020204" pitchFamily="34" charset="0"/>
                        </a:rPr>
                        <a:t>Massimiliano Barbato</a:t>
                      </a:r>
                    </a:p>
                    <a:p>
                      <a:r>
                        <a:rPr lang="it-IT" sz="1800" b="0" i="0" dirty="0">
                          <a:latin typeface="Arial Narrow" panose="020B0606020202030204" pitchFamily="34" charset="0"/>
                          <a:cs typeface="Arial" panose="020B0604020202020204" pitchFamily="34" charset="0"/>
                        </a:rPr>
                        <a:t>Partner EY</a:t>
                      </a:r>
                    </a:p>
                  </a:txBody>
                  <a:tcPr/>
                </a:tc>
                <a:extLst>
                  <a:ext uri="{0D108BD9-81ED-4DB2-BD59-A6C34878D82A}">
                    <a16:rowId xmlns:a16="http://schemas.microsoft.com/office/drawing/2014/main" val="3374072355"/>
                  </a:ext>
                </a:extLst>
              </a:tr>
              <a:tr h="370840">
                <a:tc>
                  <a:txBody>
                    <a:bodyPr/>
                    <a:lstStyle/>
                    <a:p>
                      <a:pPr algn="r"/>
                      <a:r>
                        <a:rPr lang="it-IT" sz="1800" b="1" i="0" dirty="0">
                          <a:latin typeface="Arial Narrow" panose="020B0606020202030204" pitchFamily="34" charset="0"/>
                          <a:cs typeface="Arial" panose="020B0604020202020204" pitchFamily="34" charset="0"/>
                        </a:rPr>
                        <a:t>Giulio Rispoli                                   </a:t>
                      </a:r>
                      <a:r>
                        <a:rPr lang="it-IT" sz="1800" b="0" i="0" dirty="0">
                          <a:latin typeface="Arial Narrow" panose="020B0606020202030204" pitchFamily="34" charset="0"/>
                          <a:cs typeface="Arial" panose="020B0604020202020204" pitchFamily="34" charset="0"/>
                        </a:rPr>
                        <a:t>Senior Manager</a:t>
                      </a:r>
                      <a:r>
                        <a:rPr lang="it-IT" sz="1800" b="0" i="0" baseline="0" dirty="0">
                          <a:latin typeface="Arial Narrow" panose="020B0606020202030204" pitchFamily="34" charset="0"/>
                          <a:cs typeface="Arial" panose="020B0604020202020204" pitchFamily="34" charset="0"/>
                        </a:rPr>
                        <a:t> </a:t>
                      </a:r>
                      <a:r>
                        <a:rPr lang="it-IT" sz="1800" b="0" i="0" baseline="0" dirty="0" err="1">
                          <a:latin typeface="Arial Narrow" panose="020B0606020202030204" pitchFamily="34" charset="0"/>
                          <a:cs typeface="Arial" panose="020B0604020202020204" pitchFamily="34" charset="0"/>
                        </a:rPr>
                        <a:t>Protiviti</a:t>
                      </a:r>
                      <a:endParaRPr lang="it-IT" sz="1800" b="0" i="0" dirty="0">
                        <a:latin typeface="Arial Narrow" panose="020B0606020202030204" pitchFamily="34" charset="0"/>
                        <a:cs typeface="Arial" panose="020B0604020202020204" pitchFamily="34" charset="0"/>
                      </a:endParaRPr>
                    </a:p>
                  </a:txBody>
                  <a:tcPr/>
                </a:tc>
                <a:tc>
                  <a:txBody>
                    <a:bodyPr/>
                    <a:lstStyle/>
                    <a:p>
                      <a:r>
                        <a:rPr lang="it-IT" sz="1800" b="1" i="0" dirty="0">
                          <a:latin typeface="Arial Narrow" panose="020B0606020202030204" pitchFamily="34" charset="0"/>
                          <a:cs typeface="Arial" panose="020B0604020202020204" pitchFamily="34" charset="0"/>
                        </a:rPr>
                        <a:t>Ivan Violetto</a:t>
                      </a:r>
                    </a:p>
                    <a:p>
                      <a:r>
                        <a:rPr lang="it-IT" sz="1800" b="0" i="0" dirty="0">
                          <a:latin typeface="Arial Narrow" panose="020B0606020202030204" pitchFamily="34" charset="0"/>
                          <a:cs typeface="Arial" panose="020B0604020202020204" pitchFamily="34" charset="0"/>
                        </a:rPr>
                        <a:t>Senior</a:t>
                      </a:r>
                      <a:r>
                        <a:rPr lang="it-IT" sz="1800" b="0" i="0" baseline="0" dirty="0">
                          <a:latin typeface="Arial Narrow" panose="020B0606020202030204" pitchFamily="34" charset="0"/>
                          <a:cs typeface="Arial" panose="020B0604020202020204" pitchFamily="34" charset="0"/>
                        </a:rPr>
                        <a:t> Manager EY</a:t>
                      </a:r>
                      <a:endParaRPr lang="it-IT" sz="1800" b="0" i="0" dirty="0">
                        <a:latin typeface="Arial Narrow" panose="020B0606020202030204" pitchFamily="34" charset="0"/>
                        <a:cs typeface="Arial" panose="020B0604020202020204" pitchFamily="34" charset="0"/>
                      </a:endParaRPr>
                    </a:p>
                  </a:txBody>
                  <a:tcPr/>
                </a:tc>
                <a:extLst>
                  <a:ext uri="{0D108BD9-81ED-4DB2-BD59-A6C34878D82A}">
                    <a16:rowId xmlns:a16="http://schemas.microsoft.com/office/drawing/2014/main" val="455841878"/>
                  </a:ext>
                </a:extLst>
              </a:tr>
              <a:tr h="370840">
                <a:tc>
                  <a:txBody>
                    <a:bodyPr/>
                    <a:lstStyle/>
                    <a:p>
                      <a:pPr algn="r"/>
                      <a:r>
                        <a:rPr lang="it-IT" sz="1800" b="1" i="0" dirty="0">
                          <a:latin typeface="Arial Narrow" panose="020B0606020202030204" pitchFamily="34" charset="0"/>
                          <a:cs typeface="Arial" panose="020B0604020202020204" pitchFamily="34" charset="0"/>
                        </a:rPr>
                        <a:t>Michela Rossi</a:t>
                      </a:r>
                    </a:p>
                    <a:p>
                      <a:pPr algn="r"/>
                      <a:r>
                        <a:rPr lang="it-IT" sz="1800" b="0" i="0" dirty="0">
                          <a:latin typeface="Arial Narrow" panose="020B0606020202030204" pitchFamily="34" charset="0"/>
                          <a:cs typeface="Arial" panose="020B0604020202020204" pitchFamily="34" charset="0"/>
                        </a:rPr>
                        <a:t>Manager Protiviti</a:t>
                      </a:r>
                    </a:p>
                  </a:txBody>
                  <a:tcPr/>
                </a:tc>
                <a:tc>
                  <a:txBody>
                    <a:bodyPr/>
                    <a:lstStyle/>
                    <a:p>
                      <a:r>
                        <a:rPr lang="it-IT" sz="1800" b="1" i="0" dirty="0">
                          <a:latin typeface="Arial Narrow" panose="020B0606020202030204" pitchFamily="34" charset="0"/>
                          <a:cs typeface="Arial" panose="020B0604020202020204" pitchFamily="34" charset="0"/>
                        </a:rPr>
                        <a:t>Giorgio Mannelli</a:t>
                      </a:r>
                    </a:p>
                    <a:p>
                      <a:r>
                        <a:rPr lang="it-IT" sz="1800" b="0" i="0" dirty="0">
                          <a:latin typeface="Arial Narrow" panose="020B0606020202030204" pitchFamily="34" charset="0"/>
                          <a:cs typeface="Arial" panose="020B0604020202020204" pitchFamily="34" charset="0"/>
                        </a:rPr>
                        <a:t>Manager EY</a:t>
                      </a:r>
                    </a:p>
                  </a:txBody>
                  <a:tcPr/>
                </a:tc>
                <a:extLst>
                  <a:ext uri="{0D108BD9-81ED-4DB2-BD59-A6C34878D82A}">
                    <a16:rowId xmlns:a16="http://schemas.microsoft.com/office/drawing/2014/main" val="4106913132"/>
                  </a:ext>
                </a:extLst>
              </a:tr>
            </a:tbl>
          </a:graphicData>
        </a:graphic>
      </p:graphicFrame>
      <p:cxnSp>
        <p:nvCxnSpPr>
          <p:cNvPr id="4" name="Straight Connector 3"/>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 Placeholder 1">
            <a:extLst>
              <a:ext uri="{FF2B5EF4-FFF2-40B4-BE49-F238E27FC236}">
                <a16:creationId xmlns:a16="http://schemas.microsoft.com/office/drawing/2014/main" id="{A9110B66-BF99-46DA-8480-3B96C75F885D}"/>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Technical </a:t>
            </a:r>
            <a:r>
              <a:rPr lang="it-IT" sz="2000" dirty="0" err="1">
                <a:solidFill>
                  <a:srgbClr val="C00000"/>
                </a:solidFill>
                <a:latin typeface="Arial Narrow" panose="020B0606020202030204" pitchFamily="34" charset="0"/>
              </a:rPr>
              <a:t>experts</a:t>
            </a:r>
            <a:endParaRPr lang="it-IT" sz="2000" dirty="0">
              <a:solidFill>
                <a:srgbClr val="C00000"/>
              </a:solidFill>
              <a:latin typeface="Arial Narrow" panose="020B0606020202030204" pitchFamily="34" charset="0"/>
            </a:endParaRPr>
          </a:p>
        </p:txBody>
      </p:sp>
      <p:cxnSp>
        <p:nvCxnSpPr>
          <p:cNvPr id="11" name="Straight Connector 10">
            <a:extLst>
              <a:ext uri="{FF2B5EF4-FFF2-40B4-BE49-F238E27FC236}">
                <a16:creationId xmlns:a16="http://schemas.microsoft.com/office/drawing/2014/main" id="{67CD4038-92A3-41AB-A63C-A2C7876D0C91}"/>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52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9AB703-C3B4-40E0-93E3-7CCDF4F7CDB0}"/>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Index</a:t>
            </a:r>
          </a:p>
        </p:txBody>
      </p:sp>
      <p:cxnSp>
        <p:nvCxnSpPr>
          <p:cNvPr id="7" name="Straight Connector 6">
            <a:extLst>
              <a:ext uri="{FF2B5EF4-FFF2-40B4-BE49-F238E27FC236}">
                <a16:creationId xmlns:a16="http://schemas.microsoft.com/office/drawing/2014/main" id="{1803B2B3-7DE1-456C-9D28-1DE6B03C2C82}"/>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 Placeholder 1">
            <a:extLst>
              <a:ext uri="{FF2B5EF4-FFF2-40B4-BE49-F238E27FC236}">
                <a16:creationId xmlns:a16="http://schemas.microsoft.com/office/drawing/2014/main" id="{D90FF311-C0D0-4F82-8D1D-247F533E0F8B}"/>
              </a:ext>
            </a:extLst>
          </p:cNvPr>
          <p:cNvSpPr txBox="1">
            <a:spLocks/>
          </p:cNvSpPr>
          <p:nvPr/>
        </p:nvSpPr>
        <p:spPr>
          <a:xfrm>
            <a:off x="923109" y="2436813"/>
            <a:ext cx="6241280" cy="378953"/>
          </a:xfrm>
          <a:prstGeom prst="rect">
            <a:avLst/>
          </a:prstGeom>
          <a:noFill/>
        </p:spPr>
        <p:txBody>
          <a:bodyPr lIns="0" tIns="0" rIns="0" bIns="0" anchor="ctr"/>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174625" lvl="1" defTabSz="914400">
              <a:spcBef>
                <a:spcPts val="0"/>
              </a:spcBef>
            </a:pPr>
            <a:r>
              <a:rPr lang="it-IT" sz="2000" dirty="0" err="1">
                <a:solidFill>
                  <a:srgbClr val="C00000"/>
                </a:solidFill>
                <a:latin typeface="Arial Narrow" panose="020B0606020202030204" pitchFamily="34" charset="0"/>
              </a:rPr>
              <a:t>Introduction</a:t>
            </a:r>
            <a:endParaRPr lang="it-IT" sz="2000" dirty="0">
              <a:solidFill>
                <a:srgbClr val="C00000"/>
              </a:solidFill>
              <a:latin typeface="Arial Narrow" panose="020B0606020202030204" pitchFamily="34" charset="0"/>
            </a:endParaRPr>
          </a:p>
        </p:txBody>
      </p:sp>
      <p:sp>
        <p:nvSpPr>
          <p:cNvPr id="9" name="Text Placeholder 1">
            <a:extLst>
              <a:ext uri="{FF2B5EF4-FFF2-40B4-BE49-F238E27FC236}">
                <a16:creationId xmlns:a16="http://schemas.microsoft.com/office/drawing/2014/main" id="{1D606BF5-F39B-425F-89F8-D9F71151B7A3}"/>
              </a:ext>
            </a:extLst>
          </p:cNvPr>
          <p:cNvSpPr txBox="1">
            <a:spLocks/>
          </p:cNvSpPr>
          <p:nvPr/>
        </p:nvSpPr>
        <p:spPr>
          <a:xfrm>
            <a:off x="1334583" y="2954610"/>
            <a:ext cx="5760000" cy="378953"/>
          </a:xfrm>
          <a:prstGeom prst="rect">
            <a:avLst/>
          </a:prstGeom>
          <a:noFill/>
        </p:spPr>
        <p:txBody>
          <a:bodyPr lIns="0" tIns="0" rIns="0" bIns="0" anchor="ctr"/>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87313" lvl="1" defTabSz="914400">
              <a:spcBef>
                <a:spcPts val="0"/>
              </a:spcBef>
            </a:pPr>
            <a:r>
              <a:rPr lang="en-US" sz="1100" b="0" dirty="0">
                <a:solidFill>
                  <a:schemeClr val="tx1"/>
                </a:solidFill>
                <a:latin typeface="Arial Narrow" panose="020B0606020202030204" pitchFamily="34" charset="0"/>
              </a:rPr>
              <a:t>Defining elements of conflict of interest</a:t>
            </a:r>
            <a:endParaRPr lang="it-IT" sz="1100" b="0" dirty="0">
              <a:solidFill>
                <a:schemeClr val="tx1"/>
              </a:solidFill>
              <a:latin typeface="Arial Narrow" panose="020B0606020202030204" pitchFamily="34" charset="0"/>
            </a:endParaRPr>
          </a:p>
        </p:txBody>
      </p:sp>
      <p:sp>
        <p:nvSpPr>
          <p:cNvPr id="11" name="Text Placeholder 1">
            <a:extLst>
              <a:ext uri="{FF2B5EF4-FFF2-40B4-BE49-F238E27FC236}">
                <a16:creationId xmlns:a16="http://schemas.microsoft.com/office/drawing/2014/main" id="{7730EF0A-2506-4EE4-BA63-075C2D9FFF33}"/>
              </a:ext>
            </a:extLst>
          </p:cNvPr>
          <p:cNvSpPr txBox="1">
            <a:spLocks/>
          </p:cNvSpPr>
          <p:nvPr/>
        </p:nvSpPr>
        <p:spPr>
          <a:xfrm>
            <a:off x="1410783" y="3453717"/>
            <a:ext cx="5760000" cy="378953"/>
          </a:xfrm>
          <a:prstGeom prst="rect">
            <a:avLst/>
          </a:prstGeom>
          <a:noFill/>
        </p:spPr>
        <p:txBody>
          <a:bodyPr lIns="0" tIns="0" rIns="0" bIns="0" anchor="ctr"/>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fontAlgn="ctr">
              <a:spcAft>
                <a:spcPts val="0"/>
              </a:spcAft>
            </a:pPr>
            <a:r>
              <a:rPr lang="en-US" sz="1100" dirty="0">
                <a:latin typeface="Arial Narrow" panose="020B0606020202030204" pitchFamily="34" charset="0"/>
              </a:rPr>
              <a:t>Types of conflicts: real, potential and apparent </a:t>
            </a:r>
          </a:p>
        </p:txBody>
      </p:sp>
      <p:sp>
        <p:nvSpPr>
          <p:cNvPr id="12" name="TextBox 11">
            <a:extLst>
              <a:ext uri="{FF2B5EF4-FFF2-40B4-BE49-F238E27FC236}">
                <a16:creationId xmlns:a16="http://schemas.microsoft.com/office/drawing/2014/main" id="{0374395B-8BFD-4F0E-80EB-0B811AFECC9A}"/>
              </a:ext>
            </a:extLst>
          </p:cNvPr>
          <p:cNvSpPr txBox="1"/>
          <p:nvPr/>
        </p:nvSpPr>
        <p:spPr>
          <a:xfrm>
            <a:off x="6753497" y="3563313"/>
            <a:ext cx="365766" cy="261610"/>
          </a:xfrm>
          <a:prstGeom prst="rect">
            <a:avLst/>
          </a:prstGeom>
          <a:noFill/>
        </p:spPr>
        <p:txBody>
          <a:bodyPr wrap="square" rtlCol="0">
            <a:spAutoFit/>
          </a:bodyPr>
          <a:lstStyle/>
          <a:p>
            <a:pPr algn="ctr"/>
            <a:r>
              <a:rPr lang="en-US" sz="1100" b="1" dirty="0">
                <a:solidFill>
                  <a:srgbClr val="C00000"/>
                </a:solidFill>
                <a:latin typeface="Arial Narrow" panose="020B0606020202030204" pitchFamily="34" charset="0"/>
              </a:rPr>
              <a:t>12</a:t>
            </a:r>
          </a:p>
        </p:txBody>
      </p:sp>
      <p:sp>
        <p:nvSpPr>
          <p:cNvPr id="18" name="TextBox 17">
            <a:extLst>
              <a:ext uri="{FF2B5EF4-FFF2-40B4-BE49-F238E27FC236}">
                <a16:creationId xmlns:a16="http://schemas.microsoft.com/office/drawing/2014/main" id="{433A6267-F089-4F03-9563-8BC65E43090A}"/>
              </a:ext>
            </a:extLst>
          </p:cNvPr>
          <p:cNvSpPr txBox="1"/>
          <p:nvPr/>
        </p:nvSpPr>
        <p:spPr>
          <a:xfrm>
            <a:off x="6753497" y="3056102"/>
            <a:ext cx="365766" cy="261610"/>
          </a:xfrm>
          <a:prstGeom prst="rect">
            <a:avLst/>
          </a:prstGeom>
          <a:noFill/>
        </p:spPr>
        <p:txBody>
          <a:bodyPr wrap="square" rtlCol="0">
            <a:spAutoFit/>
          </a:bodyPr>
          <a:lstStyle/>
          <a:p>
            <a:pPr algn="ctr"/>
            <a:r>
              <a:rPr lang="en-US" sz="1100" b="1" dirty="0">
                <a:solidFill>
                  <a:srgbClr val="C00000"/>
                </a:solidFill>
                <a:latin typeface="Arial Narrow" panose="020B0606020202030204" pitchFamily="34" charset="0"/>
              </a:rPr>
              <a:t>6</a:t>
            </a:r>
          </a:p>
        </p:txBody>
      </p:sp>
      <p:sp>
        <p:nvSpPr>
          <p:cNvPr id="19" name="TextBox 18">
            <a:extLst>
              <a:ext uri="{FF2B5EF4-FFF2-40B4-BE49-F238E27FC236}">
                <a16:creationId xmlns:a16="http://schemas.microsoft.com/office/drawing/2014/main" id="{62802B53-F6F7-4405-9947-848CD4D494F3}"/>
              </a:ext>
            </a:extLst>
          </p:cNvPr>
          <p:cNvSpPr txBox="1"/>
          <p:nvPr/>
        </p:nvSpPr>
        <p:spPr>
          <a:xfrm>
            <a:off x="6753497" y="2583467"/>
            <a:ext cx="365766" cy="261610"/>
          </a:xfrm>
          <a:prstGeom prst="rect">
            <a:avLst/>
          </a:prstGeom>
          <a:noFill/>
        </p:spPr>
        <p:txBody>
          <a:bodyPr wrap="square" rtlCol="0">
            <a:spAutoFit/>
          </a:bodyPr>
          <a:lstStyle/>
          <a:p>
            <a:pPr algn="ctr"/>
            <a:r>
              <a:rPr lang="en-US" sz="1100" b="1" dirty="0">
                <a:solidFill>
                  <a:srgbClr val="C00000"/>
                </a:solidFill>
                <a:latin typeface="Arial Narrow" panose="020B0606020202030204" pitchFamily="34" charset="0"/>
              </a:rPr>
              <a:t>4</a:t>
            </a:r>
          </a:p>
        </p:txBody>
      </p:sp>
      <p:cxnSp>
        <p:nvCxnSpPr>
          <p:cNvPr id="28" name="Straight Connector 27">
            <a:extLst>
              <a:ext uri="{FF2B5EF4-FFF2-40B4-BE49-F238E27FC236}">
                <a16:creationId xmlns:a16="http://schemas.microsoft.com/office/drawing/2014/main" id="{38B8D379-D957-4E38-AB8F-03FEB87AF8FE}"/>
              </a:ext>
            </a:extLst>
          </p:cNvPr>
          <p:cNvCxnSpPr/>
          <p:nvPr/>
        </p:nvCxnSpPr>
        <p:spPr>
          <a:xfrm>
            <a:off x="1451805" y="3387290"/>
            <a:ext cx="5220000" cy="0"/>
          </a:xfrm>
          <a:prstGeom prst="line">
            <a:avLst/>
          </a:prstGeom>
          <a:ln w="31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5DB5546-7498-4CE0-9BDD-C024883DDF43}"/>
              </a:ext>
            </a:extLst>
          </p:cNvPr>
          <p:cNvCxnSpPr/>
          <p:nvPr/>
        </p:nvCxnSpPr>
        <p:spPr>
          <a:xfrm>
            <a:off x="1451805" y="3899097"/>
            <a:ext cx="5220000" cy="0"/>
          </a:xfrm>
          <a:prstGeom prst="line">
            <a:avLst/>
          </a:prstGeom>
          <a:ln w="3175">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FF70D7B-CCB1-4138-B121-18E904D4B037}"/>
              </a:ext>
            </a:extLst>
          </p:cNvPr>
          <p:cNvSpPr txBox="1"/>
          <p:nvPr/>
        </p:nvSpPr>
        <p:spPr>
          <a:xfrm>
            <a:off x="966505" y="2936593"/>
            <a:ext cx="365766" cy="400110"/>
          </a:xfrm>
          <a:prstGeom prst="rect">
            <a:avLst/>
          </a:prstGeom>
          <a:noFill/>
        </p:spPr>
        <p:txBody>
          <a:bodyPr wrap="square" rtlCol="0">
            <a:spAutoFit/>
          </a:bodyPr>
          <a:lstStyle/>
          <a:p>
            <a:pPr algn="ctr"/>
            <a:r>
              <a:rPr lang="en-US" sz="2000" b="1" dirty="0">
                <a:solidFill>
                  <a:srgbClr val="C00000"/>
                </a:solidFill>
                <a:latin typeface="Arial Narrow" panose="020B0606020202030204" pitchFamily="34" charset="0"/>
              </a:rPr>
              <a:t>1.</a:t>
            </a:r>
          </a:p>
        </p:txBody>
      </p:sp>
      <p:sp>
        <p:nvSpPr>
          <p:cNvPr id="36" name="TextBox 35">
            <a:extLst>
              <a:ext uri="{FF2B5EF4-FFF2-40B4-BE49-F238E27FC236}">
                <a16:creationId xmlns:a16="http://schemas.microsoft.com/office/drawing/2014/main" id="{CFB5204C-5335-4189-B4E0-BC927F0789A9}"/>
              </a:ext>
            </a:extLst>
          </p:cNvPr>
          <p:cNvSpPr txBox="1"/>
          <p:nvPr/>
        </p:nvSpPr>
        <p:spPr>
          <a:xfrm>
            <a:off x="966505" y="3436428"/>
            <a:ext cx="365766" cy="400110"/>
          </a:xfrm>
          <a:prstGeom prst="rect">
            <a:avLst/>
          </a:prstGeom>
          <a:noFill/>
        </p:spPr>
        <p:txBody>
          <a:bodyPr wrap="square" rtlCol="0">
            <a:spAutoFit/>
          </a:bodyPr>
          <a:lstStyle/>
          <a:p>
            <a:pPr algn="ctr"/>
            <a:r>
              <a:rPr lang="en-US" sz="2000" b="1" dirty="0">
                <a:solidFill>
                  <a:srgbClr val="C00000"/>
                </a:solidFill>
                <a:latin typeface="Arial Narrow" panose="020B0606020202030204" pitchFamily="34" charset="0"/>
              </a:rPr>
              <a:t>2.</a:t>
            </a:r>
          </a:p>
        </p:txBody>
      </p:sp>
      <p:cxnSp>
        <p:nvCxnSpPr>
          <p:cNvPr id="45" name="Straight Connector 44">
            <a:extLst>
              <a:ext uri="{FF2B5EF4-FFF2-40B4-BE49-F238E27FC236}">
                <a16:creationId xmlns:a16="http://schemas.microsoft.com/office/drawing/2014/main" id="{869A72EE-6F0E-4077-B41A-DBB43105F690}"/>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A53606F-07D6-4BB7-8E8C-909F8AD598FD}"/>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96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1" algn="just" defTabSz="914400">
              <a:spcBef>
                <a:spcPts val="0"/>
              </a:spcBef>
            </a:pPr>
            <a:r>
              <a:rPr lang="it-IT" sz="2000" dirty="0" err="1">
                <a:solidFill>
                  <a:srgbClr val="C00000"/>
                </a:solidFill>
                <a:latin typeface="Arial Narrow" panose="020B0606020202030204" pitchFamily="34" charset="0"/>
              </a:rPr>
              <a:t>Introduction</a:t>
            </a:r>
            <a:endParaRPr lang="it-IT" sz="2000" dirty="0">
              <a:solidFill>
                <a:srgbClr val="C00000"/>
              </a:solidFill>
              <a:latin typeface="Arial Narrow" panose="020B0606020202030204" pitchFamily="34" charset="0"/>
            </a:endParaRPr>
          </a:p>
          <a:p>
            <a:pPr lvl="1" algn="just">
              <a:spcBef>
                <a:spcPts val="0"/>
              </a:spcBef>
            </a:pPr>
            <a:endParaRPr lang="it-IT" sz="2000" dirty="0">
              <a:solidFill>
                <a:srgbClr val="FFD200"/>
              </a:solidFill>
            </a:endParaRPr>
          </a:p>
          <a:p>
            <a:pPr algn="just"/>
            <a:r>
              <a:rPr lang="it-IT" sz="1100" dirty="0">
                <a:latin typeface="Arial Narrow" panose="020B0606020202030204" pitchFamily="34" charset="0"/>
              </a:rPr>
              <a:t>T</a:t>
            </a:r>
            <a:r>
              <a:rPr lang="en-US" sz="1100" dirty="0">
                <a:latin typeface="Arial Narrow" panose="020B0606020202030204" pitchFamily="34" charset="0"/>
              </a:rPr>
              <a:t>he national regulatory context includes many provisions related to conflict of interest, with particular reference to the governing bodies which, as is known, are the most exposed to the risk of “interference”.</a:t>
            </a:r>
          </a:p>
          <a:p>
            <a:pPr algn="just"/>
            <a:r>
              <a:rPr lang="en-US" sz="1100" dirty="0">
                <a:latin typeface="Arial Narrow" panose="020B0606020202030204" pitchFamily="34" charset="0"/>
              </a:rPr>
              <a:t>However, despite the interventions of the national Legislator, to date, neither private law nor public law disciplines contain a single definition of conflict of interest, and do not provide the decisions makers who are responsible for guaranteeing the proper functioning of the organizations to which they belong with operational recommendations. </a:t>
            </a:r>
          </a:p>
          <a:p>
            <a:pPr algn="just"/>
            <a:r>
              <a:rPr lang="en-US" sz="1100" dirty="0">
                <a:latin typeface="Arial Narrow" panose="020B0606020202030204" pitchFamily="34" charset="0"/>
              </a:rPr>
              <a:t>The discipline governing the conflict of interest is mainly outlined as follows:</a:t>
            </a:r>
          </a:p>
          <a:p>
            <a:pPr marL="360363" indent="-185738" algn="just"/>
            <a:r>
              <a:rPr lang="en-US" sz="1100" dirty="0">
                <a:latin typeface="Arial Narrow" panose="020B0606020202030204" pitchFamily="34" charset="0"/>
              </a:rPr>
              <a:t>(</a:t>
            </a:r>
            <a:r>
              <a:rPr lang="en-US" sz="1100" dirty="0" err="1">
                <a:latin typeface="Arial Narrow" panose="020B0606020202030204" pitchFamily="34" charset="0"/>
              </a:rPr>
              <a:t>i</a:t>
            </a:r>
            <a:r>
              <a:rPr lang="en-US" sz="1100" dirty="0">
                <a:latin typeface="Arial Narrow" panose="020B0606020202030204" pitchFamily="34" charset="0"/>
              </a:rPr>
              <a:t>)	The private law disciple, in the provisions set out in the Italian Civil Code, in particular:</a:t>
            </a:r>
          </a:p>
          <a:p>
            <a:pPr marL="534988" indent="-174625" algn="just"/>
            <a:r>
              <a:rPr lang="en-US" sz="1100" dirty="0">
                <a:latin typeface="Arial Narrow" panose="020B0606020202030204" pitchFamily="34" charset="0"/>
              </a:rPr>
              <a:t>(a)	Art. 1394 in relation to the conflict of interest regulation regarding the negotiation and the stipulation of private law contracts;</a:t>
            </a:r>
          </a:p>
          <a:p>
            <a:pPr marL="534988" indent="-174625" algn="just"/>
            <a:r>
              <a:rPr lang="en-US" sz="1100" dirty="0">
                <a:latin typeface="Arial Narrow" panose="020B0606020202030204" pitchFamily="34" charset="0"/>
              </a:rPr>
              <a:t>(b)	Articles 2373, 2391 and 2475 </a:t>
            </a:r>
            <a:r>
              <a:rPr lang="en-US" sz="1100" dirty="0" err="1">
                <a:latin typeface="Arial Narrow" panose="020B0606020202030204" pitchFamily="34" charset="0"/>
              </a:rPr>
              <a:t>ter</a:t>
            </a:r>
            <a:r>
              <a:rPr lang="en-US" sz="1100" dirty="0">
                <a:latin typeface="Arial Narrow" panose="020B0606020202030204" pitchFamily="34" charset="0"/>
              </a:rPr>
              <a:t>, regarding the regulation of the phenomenon related to the governance bodies of joint-stock companies and limited liability companies;</a:t>
            </a:r>
          </a:p>
          <a:p>
            <a:pPr marL="534988" indent="-174625" algn="just"/>
            <a:r>
              <a:rPr lang="en-US" sz="1100" dirty="0">
                <a:latin typeface="Arial Narrow" panose="020B0606020202030204" pitchFamily="34" charset="0"/>
              </a:rPr>
              <a:t>(c)	Art. 2629-bis, outlining the regulation related to the omission of notification of conflict of interest in the case of Managing Directors or member of the Board of Directors of companies listed on regulated markets.</a:t>
            </a:r>
          </a:p>
          <a:p>
            <a:pPr marL="360363" indent="-185738" algn="just"/>
            <a:r>
              <a:rPr lang="en-US" sz="1100" dirty="0">
                <a:latin typeface="Arial Narrow" panose="020B0606020202030204" pitchFamily="34" charset="0"/>
              </a:rPr>
              <a:t> (ii) The public law disciple:</a:t>
            </a:r>
          </a:p>
          <a:p>
            <a:pPr marL="534988" indent="-174625" algn="just"/>
            <a:r>
              <a:rPr lang="en-US" sz="1100" dirty="0">
                <a:latin typeface="Arial Narrow" panose="020B0606020202030204" pitchFamily="34" charset="0"/>
              </a:rPr>
              <a:t>(a)	Art. 6 </a:t>
            </a:r>
            <a:r>
              <a:rPr lang="en-US" sz="1100" dirty="0" err="1">
                <a:latin typeface="Arial Narrow" panose="020B0606020202030204" pitchFamily="34" charset="0"/>
              </a:rPr>
              <a:t>bis</a:t>
            </a:r>
            <a:r>
              <a:rPr lang="en-US" sz="1100" dirty="0">
                <a:latin typeface="Arial Narrow" panose="020B0606020202030204" pitchFamily="34" charset="0"/>
              </a:rPr>
              <a:t> of Law no. 241/1990, regarding the obligation of the person responsible for administrative proceedings to abstain from the procedure in the event of a conflict of interest;</a:t>
            </a:r>
          </a:p>
          <a:p>
            <a:pPr marL="534988" indent="-174625" algn="just"/>
            <a:r>
              <a:rPr lang="en-US" sz="1100" dirty="0">
                <a:latin typeface="Arial Narrow" panose="020B0606020202030204" pitchFamily="34" charset="0"/>
              </a:rPr>
              <a:t>(b)	Italian Presidential Decree (DPR) no. 62/2013 “Regulation regarding the code of conduct for public employees,” which contains several provisions related to the discipline of conflict of interest (including articles 6 and 7, regarding respectively, the obligation of abstention and the duty to report imposed on public employees);</a:t>
            </a:r>
          </a:p>
          <a:p>
            <a:pPr marL="534988" indent="-174625" algn="just"/>
            <a:r>
              <a:rPr lang="en-US" sz="1100" dirty="0">
                <a:latin typeface="Arial Narrow" panose="020B0606020202030204" pitchFamily="34" charset="0"/>
              </a:rPr>
              <a:t>(c)	Law no. 190/2012 on "Provisions related to the prevention and repression of corruption and illegality in the public administration";</a:t>
            </a:r>
          </a:p>
          <a:p>
            <a:pPr marL="534988" indent="-174625" algn="just"/>
            <a:r>
              <a:rPr lang="en-US" sz="1100" dirty="0">
                <a:latin typeface="Arial Narrow" panose="020B0606020202030204" pitchFamily="34" charset="0"/>
              </a:rPr>
              <a:t>(d)	Art. 53, subsection 14 of Italian Legislative Decree no. 165/2001 on the incompatibility and prohibition of the accumulation of positions and duties for public employees.</a:t>
            </a:r>
          </a:p>
          <a:p>
            <a:pPr marL="534988" indent="-174625" algn="just"/>
            <a:r>
              <a:rPr lang="en-US" sz="1100" dirty="0">
                <a:latin typeface="Arial Narrow" panose="020B0606020202030204" pitchFamily="34" charset="0"/>
              </a:rPr>
              <a:t>(e)	 The recent art. 42 of Italian Legislative Decree no. 50/2016 (Code of Public Contracts) on “conflicts of interest,” according to which “the contracting authorities provide adequate measures to combat fraud and corruption and to identify, prevent and effectively resolve any case of conflict of interest in the execution of procurement and concession procedures, in order to avoid any distortion in terms of competition and guarantee the equal treatment of all economic operators";</a:t>
            </a:r>
          </a:p>
          <a:p>
            <a:pPr marL="534988" indent="-174625" algn="just"/>
            <a:r>
              <a:rPr lang="en-US" sz="1100" dirty="0">
                <a:latin typeface="Arial Narrow" panose="020B0606020202030204" pitchFamily="34" charset="0"/>
              </a:rPr>
              <a:t>(f)	ANAC’s guidelines which are not yet definitively approved but relate to the "Identification and management of conflicts of interest in the procedures for the awarding of public contracts“.</a:t>
            </a:r>
          </a:p>
          <a:p>
            <a:pPr algn="just"/>
            <a:r>
              <a:rPr lang="en-US" sz="1100" dirty="0">
                <a:latin typeface="Arial Narrow" panose="020B0606020202030204" pitchFamily="34" charset="0"/>
              </a:rPr>
              <a:t>Therefore, it is clear that conflicts of interest are not currently regulated by dedicated primary sources. </a:t>
            </a:r>
          </a:p>
          <a:p>
            <a:pPr algn="just"/>
            <a:r>
              <a:rPr lang="en-US" sz="1100" dirty="0">
                <a:latin typeface="Arial Narrow" panose="020B0606020202030204" pitchFamily="34" charset="0"/>
              </a:rPr>
              <a:t>At the same time, the second level regulation (the so-called soft law) and the doctrinal production have rarely provided practical examples of the knowledge that could be applied to business operating processes of any corporate organization (e.g. procurement, selection and recruitment of employees).</a:t>
            </a:r>
          </a:p>
        </p:txBody>
      </p:sp>
      <p:cxnSp>
        <p:nvCxnSpPr>
          <p:cNvPr id="4" name="Straight Connector 3"/>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54F8689-7281-4F89-BEFB-FF8BA517E11B}"/>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3D1EFFA-A342-405F-A36A-7E780186A1AB}"/>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4017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16B1BC6-2608-46F7-9746-5B1EC4A35D5F}"/>
              </a:ext>
            </a:extLst>
          </p:cNvPr>
          <p:cNvSpPr/>
          <p:nvPr/>
        </p:nvSpPr>
        <p:spPr>
          <a:xfrm>
            <a:off x="395288" y="2961744"/>
            <a:ext cx="6769100" cy="3411964"/>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grpSp>
        <p:nvGrpSpPr>
          <p:cNvPr id="12" name="Group 11"/>
          <p:cNvGrpSpPr/>
          <p:nvPr/>
        </p:nvGrpSpPr>
        <p:grpSpPr>
          <a:xfrm>
            <a:off x="879231" y="3079213"/>
            <a:ext cx="5791200" cy="3114022"/>
            <a:chOff x="1731146" y="442153"/>
            <a:chExt cx="8565120" cy="3991797"/>
          </a:xfrm>
        </p:grpSpPr>
        <p:sp>
          <p:nvSpPr>
            <p:cNvPr id="3" name="Rectangle 2">
              <a:extLst>
                <a:ext uri="{FF2B5EF4-FFF2-40B4-BE49-F238E27FC236}">
                  <a16:creationId xmlns:a16="http://schemas.microsoft.com/office/drawing/2014/main" id="{97A4A309-A489-443F-AA27-A0B67011BF59}"/>
                </a:ext>
              </a:extLst>
            </p:cNvPr>
            <p:cNvSpPr/>
            <p:nvPr/>
          </p:nvSpPr>
          <p:spPr>
            <a:xfrm>
              <a:off x="1731146" y="2279825"/>
              <a:ext cx="3400176" cy="849746"/>
            </a:xfrm>
            <a:prstGeom prst="rect">
              <a:avLst/>
            </a:prstGeom>
            <a:solidFill>
              <a:schemeClr val="bg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Arial Narrow" panose="020B0606020202030204" pitchFamily="34" charset="0"/>
                  <a:cs typeface="Times New Roman" panose="02020603050405020304" pitchFamily="18" charset="0"/>
                </a:rPr>
                <a:t>Company’s assets</a:t>
              </a:r>
            </a:p>
          </p:txBody>
        </p:sp>
        <p:sp>
          <p:nvSpPr>
            <p:cNvPr id="4" name="Rectangle 3">
              <a:extLst>
                <a:ext uri="{FF2B5EF4-FFF2-40B4-BE49-F238E27FC236}">
                  <a16:creationId xmlns:a16="http://schemas.microsoft.com/office/drawing/2014/main" id="{38DD4A10-674B-4E1A-89C0-7DCB0D518BB4}"/>
                </a:ext>
              </a:extLst>
            </p:cNvPr>
            <p:cNvSpPr/>
            <p:nvPr/>
          </p:nvSpPr>
          <p:spPr>
            <a:xfrm>
              <a:off x="1731146" y="1223384"/>
              <a:ext cx="3400176" cy="849746"/>
            </a:xfrm>
            <a:prstGeom prst="rect">
              <a:avLst/>
            </a:prstGeom>
            <a:solidFill>
              <a:schemeClr val="bg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Arial Narrow" panose="020B0606020202030204" pitchFamily="34" charset="0"/>
                  <a:cs typeface="Times New Roman" panose="02020603050405020304" pitchFamily="18" charset="0"/>
                </a:rPr>
                <a:t>Reputation</a:t>
              </a:r>
            </a:p>
          </p:txBody>
        </p:sp>
        <p:sp>
          <p:nvSpPr>
            <p:cNvPr id="5" name="Rectangle 4">
              <a:extLst>
                <a:ext uri="{FF2B5EF4-FFF2-40B4-BE49-F238E27FC236}">
                  <a16:creationId xmlns:a16="http://schemas.microsoft.com/office/drawing/2014/main" id="{F86F6AB2-11F8-4021-A8CD-C801B1BBF304}"/>
                </a:ext>
              </a:extLst>
            </p:cNvPr>
            <p:cNvSpPr/>
            <p:nvPr/>
          </p:nvSpPr>
          <p:spPr>
            <a:xfrm>
              <a:off x="6896084" y="2279825"/>
              <a:ext cx="3400182" cy="849746"/>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Narrow" panose="020B0606020202030204" pitchFamily="34" charset="0"/>
                  <a:cs typeface="Times New Roman" panose="02020603050405020304" pitchFamily="18" charset="0"/>
                </a:rPr>
                <a:t>For the Stakeholders</a:t>
              </a:r>
            </a:p>
          </p:txBody>
        </p:sp>
        <p:sp>
          <p:nvSpPr>
            <p:cNvPr id="6" name="Rectangle 5">
              <a:extLst>
                <a:ext uri="{FF2B5EF4-FFF2-40B4-BE49-F238E27FC236}">
                  <a16:creationId xmlns:a16="http://schemas.microsoft.com/office/drawing/2014/main" id="{B7B0E929-419D-4821-A59E-3D6FF07481C1}"/>
                </a:ext>
              </a:extLst>
            </p:cNvPr>
            <p:cNvSpPr/>
            <p:nvPr/>
          </p:nvSpPr>
          <p:spPr>
            <a:xfrm>
              <a:off x="6896084" y="1223384"/>
              <a:ext cx="3400182" cy="849746"/>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Narrow" panose="020B0606020202030204" pitchFamily="34" charset="0"/>
                  <a:cs typeface="Times New Roman" panose="02020603050405020304" pitchFamily="18" charset="0"/>
                </a:rPr>
                <a:t>For the Organization</a:t>
              </a:r>
            </a:p>
          </p:txBody>
        </p:sp>
        <p:sp>
          <p:nvSpPr>
            <p:cNvPr id="7" name="Rectangle 6">
              <a:extLst>
                <a:ext uri="{FF2B5EF4-FFF2-40B4-BE49-F238E27FC236}">
                  <a16:creationId xmlns:a16="http://schemas.microsoft.com/office/drawing/2014/main" id="{FD559E4C-85E0-47FD-B622-A9F755D71F35}"/>
                </a:ext>
              </a:extLst>
            </p:cNvPr>
            <p:cNvSpPr/>
            <p:nvPr/>
          </p:nvSpPr>
          <p:spPr>
            <a:xfrm>
              <a:off x="1731146" y="3568568"/>
              <a:ext cx="8565119" cy="426386"/>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latin typeface="Arial Narrow" panose="020B0606020202030204" pitchFamily="34" charset="0"/>
                  <a:cs typeface="Times New Roman" panose="02020603050405020304" pitchFamily="18" charset="0"/>
                </a:rPr>
                <a:t>Regulation of operational conflict of interests</a:t>
              </a:r>
            </a:p>
          </p:txBody>
        </p:sp>
        <p:sp>
          <p:nvSpPr>
            <p:cNvPr id="8" name="Isosceles Triangle 7">
              <a:extLst>
                <a:ext uri="{FF2B5EF4-FFF2-40B4-BE49-F238E27FC236}">
                  <a16:creationId xmlns:a16="http://schemas.microsoft.com/office/drawing/2014/main" id="{45AF9E49-8847-4EE3-AE20-A90AE4B66F4D}"/>
                </a:ext>
              </a:extLst>
            </p:cNvPr>
            <p:cNvSpPr/>
            <p:nvPr/>
          </p:nvSpPr>
          <p:spPr>
            <a:xfrm>
              <a:off x="5316812" y="4101485"/>
              <a:ext cx="1393785" cy="332465"/>
            </a:xfrm>
            <a:prstGeom prst="triangle">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a:solidFill>
                  <a:schemeClr val="tx1"/>
                </a:solidFill>
                <a:latin typeface="Arial Narrow" panose="020B0606020202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BEF83AF-F3C0-4C02-BD01-D835DBFC72F9}"/>
                </a:ext>
              </a:extLst>
            </p:cNvPr>
            <p:cNvSpPr txBox="1"/>
            <p:nvPr/>
          </p:nvSpPr>
          <p:spPr>
            <a:xfrm>
              <a:off x="1731146" y="575167"/>
              <a:ext cx="3400176" cy="355079"/>
            </a:xfrm>
            <a:prstGeom prst="rect">
              <a:avLst/>
            </a:prstGeom>
            <a:noFill/>
          </p:spPr>
          <p:txBody>
            <a:bodyPr wrap="square" rtlCol="0">
              <a:spAutoFit/>
            </a:bodyPr>
            <a:lstStyle/>
            <a:p>
              <a:pPr algn="ctr"/>
              <a:r>
                <a:rPr lang="it-IT" sz="1200" i="1" dirty="0" err="1">
                  <a:latin typeface="Arial Narrow" panose="020B0606020202030204" pitchFamily="34" charset="0"/>
                </a:rPr>
                <a:t>Preservation</a:t>
              </a:r>
              <a:r>
                <a:rPr lang="it-IT" sz="1200" i="1" dirty="0">
                  <a:latin typeface="Arial Narrow" panose="020B0606020202030204" pitchFamily="34" charset="0"/>
                </a:rPr>
                <a:t> of the </a:t>
              </a:r>
              <a:r>
                <a:rPr lang="it-IT" sz="1200" i="1" dirty="0" err="1">
                  <a:latin typeface="Arial Narrow" panose="020B0606020202030204" pitchFamily="34" charset="0"/>
                </a:rPr>
                <a:t>organization</a:t>
              </a:r>
              <a:endParaRPr lang="it-IT" sz="1200" i="1" dirty="0">
                <a:latin typeface="Arial Narrow" panose="020B0606020202030204" pitchFamily="34" charset="0"/>
              </a:endParaRPr>
            </a:p>
          </p:txBody>
        </p:sp>
        <p:sp>
          <p:nvSpPr>
            <p:cNvPr id="10" name="TextBox 9">
              <a:extLst>
                <a:ext uri="{FF2B5EF4-FFF2-40B4-BE49-F238E27FC236}">
                  <a16:creationId xmlns:a16="http://schemas.microsoft.com/office/drawing/2014/main" id="{7DE464A2-780C-4D56-BCE1-B59009F4CA99}"/>
                </a:ext>
              </a:extLst>
            </p:cNvPr>
            <p:cNvSpPr txBox="1"/>
            <p:nvPr/>
          </p:nvSpPr>
          <p:spPr>
            <a:xfrm>
              <a:off x="6896086" y="442153"/>
              <a:ext cx="3332605" cy="591798"/>
            </a:xfrm>
            <a:prstGeom prst="rect">
              <a:avLst/>
            </a:prstGeom>
            <a:noFill/>
          </p:spPr>
          <p:txBody>
            <a:bodyPr wrap="square" rtlCol="0">
              <a:spAutoFit/>
            </a:bodyPr>
            <a:lstStyle/>
            <a:p>
              <a:pPr algn="ctr"/>
              <a:r>
                <a:rPr lang="it-IT" sz="1200" dirty="0" err="1">
                  <a:latin typeface="Arial Narrow" panose="020B0606020202030204" pitchFamily="34" charset="0"/>
                </a:rPr>
                <a:t>Waived</a:t>
              </a:r>
              <a:endParaRPr lang="it-IT" sz="1200" dirty="0">
                <a:latin typeface="Arial Narrow" panose="020B0606020202030204" pitchFamily="34" charset="0"/>
              </a:endParaRPr>
            </a:p>
            <a:p>
              <a:pPr algn="ctr"/>
              <a:r>
                <a:rPr lang="it-IT" sz="1200" dirty="0" err="1">
                  <a:latin typeface="Arial Narrow" panose="020B0606020202030204" pitchFamily="34" charset="0"/>
                </a:rPr>
                <a:t>Added</a:t>
              </a:r>
              <a:r>
                <a:rPr lang="it-IT" sz="1200" dirty="0">
                  <a:latin typeface="Arial Narrow" panose="020B0606020202030204" pitchFamily="34" charset="0"/>
                </a:rPr>
                <a:t> Value</a:t>
              </a:r>
              <a:endParaRPr lang="it-IT" sz="1200" i="1" dirty="0">
                <a:latin typeface="Arial Narrow" panose="020B0606020202030204" pitchFamily="34" charset="0"/>
              </a:endParaRPr>
            </a:p>
          </p:txBody>
        </p:sp>
        <p:sp>
          <p:nvSpPr>
            <p:cNvPr id="11" name="TextBox 10">
              <a:extLst>
                <a:ext uri="{FF2B5EF4-FFF2-40B4-BE49-F238E27FC236}">
                  <a16:creationId xmlns:a16="http://schemas.microsoft.com/office/drawing/2014/main" id="{D52AFB01-9504-4FC0-8F1D-7F99885E04AD}"/>
                </a:ext>
              </a:extLst>
            </p:cNvPr>
            <p:cNvSpPr txBox="1"/>
            <p:nvPr/>
          </p:nvSpPr>
          <p:spPr>
            <a:xfrm>
              <a:off x="5131324" y="1959194"/>
              <a:ext cx="1764761" cy="399041"/>
            </a:xfrm>
            <a:prstGeom prst="rect">
              <a:avLst/>
            </a:prstGeom>
            <a:noFill/>
          </p:spPr>
          <p:txBody>
            <a:bodyPr wrap="square" rtlCol="0">
              <a:spAutoFit/>
            </a:bodyPr>
            <a:lstStyle/>
            <a:p>
              <a:pPr algn="ctr"/>
              <a:r>
                <a:rPr lang="it-IT" sz="1200" b="1" i="1" dirty="0">
                  <a:latin typeface="Arial Narrow" panose="020B0606020202030204" pitchFamily="34" charset="0"/>
                </a:rPr>
                <a:t>Trade-off</a:t>
              </a:r>
            </a:p>
          </p:txBody>
        </p:sp>
      </p:grpSp>
      <p:sp>
        <p:nvSpPr>
          <p:cNvPr id="13" name="Text Placeholder 1"/>
          <p:cNvSpPr txBox="1">
            <a:spLocks/>
          </p:cNvSpPr>
          <p:nvPr/>
        </p:nvSpPr>
        <p:spPr>
          <a:xfrm>
            <a:off x="395288" y="6930590"/>
            <a:ext cx="6769100" cy="1219436"/>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400" b="1" kern="1200">
                <a:solidFill>
                  <a:schemeClr val="tx1"/>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100" b="1" kern="1200">
                <a:solidFill>
                  <a:schemeClr val="tx1"/>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361950" indent="-180975" algn="l" defTabSz="755934" rtl="0" eaLnBrk="1" latinLnBrk="0" hangingPunct="1">
              <a:lnSpc>
                <a:spcPct val="100000"/>
              </a:lnSpc>
              <a:spcBef>
                <a:spcPts val="0"/>
              </a:spcBef>
              <a:spcAft>
                <a:spcPts val="600"/>
              </a:spcAft>
              <a:buClr>
                <a:schemeClr val="bg1">
                  <a:lumMod val="75000"/>
                </a:schemeClr>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buClr>
                <a:srgbClr val="C00000"/>
              </a:buClr>
            </a:pPr>
            <a:r>
              <a:rPr lang="en-US" sz="1100" dirty="0">
                <a:latin typeface="Arial Narrow" panose="020B0606020202030204" pitchFamily="34" charset="0"/>
              </a:rPr>
              <a:t>Following the introduction, this document deals with the following topics:</a:t>
            </a:r>
            <a:endParaRPr lang="it-IT" sz="1100" dirty="0">
              <a:latin typeface="Arial Narrow" panose="020B0606020202030204" pitchFamily="34" charset="0"/>
            </a:endParaRPr>
          </a:p>
          <a:p>
            <a:pPr lvl="3" algn="just">
              <a:buClr>
                <a:srgbClr val="C00000"/>
              </a:buClr>
              <a:buFont typeface="Arial" panose="020B0604020202020204" pitchFamily="34" charset="0"/>
              <a:buChar char="•"/>
            </a:pPr>
            <a:r>
              <a:rPr lang="en-US" sz="1100" dirty="0">
                <a:latin typeface="Arial Narrow" panose="020B0606020202030204" pitchFamily="34" charset="0"/>
              </a:rPr>
              <a:t>Defining elements of conflict of interest;</a:t>
            </a:r>
          </a:p>
          <a:p>
            <a:pPr lvl="3" algn="just">
              <a:buClr>
                <a:srgbClr val="C00000"/>
              </a:buClr>
              <a:buFont typeface="Arial" panose="020B0604020202020204" pitchFamily="34" charset="0"/>
              <a:buChar char="•"/>
            </a:pPr>
            <a:r>
              <a:rPr lang="en-US" sz="1100" dirty="0">
                <a:latin typeface="Arial Narrow" panose="020B0606020202030204" pitchFamily="34" charset="0"/>
              </a:rPr>
              <a:t>Different types of conflict;</a:t>
            </a:r>
          </a:p>
          <a:p>
            <a:pPr lvl="3" algn="just">
              <a:buClr>
                <a:srgbClr val="C00000"/>
              </a:buClr>
              <a:buFont typeface="Arial" panose="020B0604020202020204" pitchFamily="34" charset="0"/>
              <a:buChar char="•"/>
            </a:pPr>
            <a:r>
              <a:rPr lang="en-US" sz="1100" dirty="0">
                <a:latin typeface="Arial Narrow" panose="020B0606020202030204" pitchFamily="34" charset="0"/>
              </a:rPr>
              <a:t>Some possible organizational solutions for managing and preventing conflicts of interest</a:t>
            </a:r>
            <a:r>
              <a:rPr lang="it-IT" sz="1100" dirty="0">
                <a:latin typeface="Arial Narrow" panose="020B0606020202030204" pitchFamily="34" charset="0"/>
              </a:rPr>
              <a:t>. </a:t>
            </a:r>
          </a:p>
          <a:p>
            <a:pPr algn="just"/>
            <a:endParaRPr lang="it-IT" dirty="0"/>
          </a:p>
        </p:txBody>
      </p:sp>
      <p:cxnSp>
        <p:nvCxnSpPr>
          <p:cNvPr id="15" name="Straight Connector 14">
            <a:extLst>
              <a:ext uri="{FF2B5EF4-FFF2-40B4-BE49-F238E27FC236}">
                <a16:creationId xmlns:a16="http://schemas.microsoft.com/office/drawing/2014/main" id="{6F80706D-0129-40C7-9DFF-4F277FA87A75}"/>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9041F62-13C2-468F-8CBB-C9426F0EC4E5}"/>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 Placeholder 1">
            <a:extLst>
              <a:ext uri="{FF2B5EF4-FFF2-40B4-BE49-F238E27FC236}">
                <a16:creationId xmlns:a16="http://schemas.microsoft.com/office/drawing/2014/main" id="{CE099D24-E846-4C98-A048-64392A84B8C9}"/>
              </a:ext>
            </a:extLst>
          </p:cNvPr>
          <p:cNvSpPr txBox="1">
            <a:spLocks/>
          </p:cNvSpPr>
          <p:nvPr/>
        </p:nvSpPr>
        <p:spPr>
          <a:xfrm>
            <a:off x="447042" y="1325235"/>
            <a:ext cx="6769100" cy="270237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r>
              <a:rPr lang="it-IT" sz="1100" b="0" dirty="0">
                <a:solidFill>
                  <a:schemeClr val="tx1"/>
                </a:solidFill>
                <a:latin typeface="Arial Narrow" panose="020B0606020202030204" pitchFamily="34" charset="0"/>
              </a:rPr>
              <a:t>T</a:t>
            </a:r>
            <a:r>
              <a:rPr lang="en-US" sz="1100" dirty="0">
                <a:latin typeface="Arial Narrow" panose="020B0606020202030204" pitchFamily="34" charset="0"/>
              </a:rPr>
              <a:t>his document aims to address the conflict of interest in the context of companies operating processes.</a:t>
            </a:r>
          </a:p>
          <a:p>
            <a:pPr algn="just"/>
            <a:r>
              <a:rPr lang="en-US" sz="1100" dirty="0">
                <a:latin typeface="Arial Narrow" panose="020B0606020202030204" pitchFamily="34" charset="0"/>
              </a:rPr>
              <a:t>In particular, the document details scenarios in which conflicts of interest tend to engage stakeholders who are involved in decision-making processes that have a high potential impact on operating processes.</a:t>
            </a:r>
          </a:p>
          <a:p>
            <a:pPr algn="just"/>
            <a:r>
              <a:rPr lang="en-US" sz="1100" dirty="0">
                <a:latin typeface="Arial Narrow" panose="020B0606020202030204" pitchFamily="34" charset="0"/>
              </a:rPr>
              <a:t>The regulation of conflicts of interest in operating processes implies the inevitable trade-off between the willingness to preserve the organization from reputational risk and the corresponding economic damage and to renounce the added value derived from a specific collaboration, service, etc. that may have resulted in benefits for the organization and its stakeholders. In any event, the advocated regulation should safeguard operating business conditions without interfering with company performance.</a:t>
            </a:r>
          </a:p>
          <a:p>
            <a:pPr algn="just"/>
            <a:endParaRPr lang="it-IT" sz="1100" dirty="0">
              <a:latin typeface="Arial Narrow" panose="020B0606020202030204" pitchFamily="34" charset="0"/>
            </a:endParaRPr>
          </a:p>
        </p:txBody>
      </p:sp>
    </p:spTree>
    <p:extLst>
      <p:ext uri="{BB962C8B-B14F-4D97-AF65-F5344CB8AC3E}">
        <p14:creationId xmlns:p14="http://schemas.microsoft.com/office/powerpoint/2010/main" val="17905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287" y="1950586"/>
            <a:ext cx="6769097" cy="7419975"/>
          </a:xfrm>
        </p:spPr>
        <p:txBody>
          <a:bodyPr/>
          <a:lstStyle/>
          <a:p>
            <a:pPr algn="just"/>
            <a:r>
              <a:rPr lang="it-IT" sz="1100" dirty="0">
                <a:latin typeface="Arial Narrow" panose="020B0606020202030204" pitchFamily="34" charset="0"/>
              </a:rPr>
              <a:t>L’</a:t>
            </a:r>
            <a:r>
              <a:rPr lang="en-US" sz="1100" dirty="0">
                <a:latin typeface="Arial Narrow" panose="020B0606020202030204" pitchFamily="34" charset="0"/>
              </a:rPr>
              <a:t> The organization for Economic Co-operation and Development (OECD) defines a conflict of interest as: </a:t>
            </a:r>
          </a:p>
          <a:p>
            <a:pPr algn="just"/>
            <a:r>
              <a:rPr lang="en-US" sz="1100" dirty="0">
                <a:latin typeface="Arial Narrow" panose="020B0606020202030204" pitchFamily="34" charset="0"/>
              </a:rPr>
              <a:t>“[…] a conflict between the public duty and the private interest of a public official, in which the official’s private-capacity interest could improperly influence the performance of their official duties and responsibilities”.</a:t>
            </a:r>
            <a:r>
              <a:rPr lang="en-US" sz="1100" baseline="30000" dirty="0">
                <a:latin typeface="Arial Narrow" panose="020B0606020202030204" pitchFamily="34" charset="0"/>
              </a:rPr>
              <a:t> 1 </a:t>
            </a:r>
            <a:endParaRPr lang="en-US" sz="1100" dirty="0">
              <a:latin typeface="Arial Narrow" panose="020B0606020202030204" pitchFamily="34" charset="0"/>
            </a:endParaRPr>
          </a:p>
          <a:p>
            <a:pPr algn="just"/>
            <a:r>
              <a:rPr lang="en-US" sz="1100" dirty="0">
                <a:latin typeface="Arial Narrow" panose="020B0606020202030204" pitchFamily="34" charset="0"/>
              </a:rPr>
              <a:t>The definition mainly refers to the public context, but is also applicable to the private one, and it addresses the following aspects:</a:t>
            </a:r>
          </a:p>
          <a:p>
            <a:pPr lvl="4" algn="just"/>
            <a:r>
              <a:rPr lang="en-US" sz="1100" dirty="0">
                <a:latin typeface="Arial Narrow" panose="020B0606020202030204" pitchFamily="34" charset="0"/>
              </a:rPr>
              <a:t>"duties and responsibilities", which are the responsibilities and tasks entrusted by an organization (public or private) to its own "official", who is required to perform them according to the delegated authority received;</a:t>
            </a:r>
          </a:p>
          <a:p>
            <a:pPr lvl="4" algn="just"/>
            <a:r>
              <a:rPr lang="en-US" sz="1100" dirty="0">
                <a:latin typeface="Arial Narrow" panose="020B0606020202030204" pitchFamily="34" charset="0"/>
              </a:rPr>
              <a:t>"private interest": the presence of a secondary and/or personal interest (on the part of the delegated party) that is in contrast with the primary interest and objectives of the delegating party (the organization);</a:t>
            </a:r>
          </a:p>
          <a:p>
            <a:pPr lvl="4" algn="just"/>
            <a:r>
              <a:rPr lang="en-US" sz="1100" dirty="0">
                <a:latin typeface="Arial Narrow" panose="020B0606020202030204" pitchFamily="34" charset="0"/>
              </a:rPr>
              <a:t>"influence": the ability of the secondary and personal interest to influence the decisions of the delegated party.</a:t>
            </a:r>
          </a:p>
          <a:p>
            <a:pPr algn="just"/>
            <a:r>
              <a:rPr lang="en-US" sz="1100" dirty="0">
                <a:latin typeface="Arial Narrow" panose="020B0606020202030204" pitchFamily="34" charset="0"/>
              </a:rPr>
              <a:t>From a decisional point of view, the relationship between the organization and its employees can be compared to the agency relationship </a:t>
            </a:r>
            <a:r>
              <a:rPr lang="en-US" sz="1100" baseline="30000" dirty="0">
                <a:latin typeface="Arial Narrow" panose="020B0606020202030204" pitchFamily="34" charset="0"/>
              </a:rPr>
              <a:t>2</a:t>
            </a:r>
            <a:r>
              <a:rPr lang="en-US" sz="1100" dirty="0">
                <a:latin typeface="Arial Narrow" panose="020B0606020202030204" pitchFamily="34" charset="0"/>
              </a:rPr>
              <a:t> between a "principal" and an "agent" where the former (the organization) defines its objectives and entrusts an agent (delegated entity) with a number of responsibilities ("duties and responsibilities") to pursue these objectives.</a:t>
            </a:r>
          </a:p>
          <a:p>
            <a:pPr algn="just">
              <a:spcAft>
                <a:spcPts val="0"/>
              </a:spcAft>
            </a:pPr>
            <a:r>
              <a:rPr lang="en-US" sz="1100" dirty="0">
                <a:latin typeface="Arial Narrow" panose="020B0606020202030204" pitchFamily="34" charset="0"/>
              </a:rPr>
              <a:t>The typical element that defines the agency relationship is the information asymmetry between principal and agent or, in our case, the existence of a "private interest" (or "secondary interest") attributable to the agent that may be in contrast with the objectives of the organization (“primary interest”), without the latter being aware of its existence.</a:t>
            </a:r>
            <a:endParaRPr lang="it-IT" sz="1100" dirty="0">
              <a:latin typeface="Arial Narrow" panose="020B0606020202030204" pitchFamily="34" charset="0"/>
            </a:endParaRPr>
          </a:p>
          <a:p>
            <a:pPr algn="just"/>
            <a:r>
              <a:rPr lang="en-US" sz="1100" dirty="0">
                <a:latin typeface="Arial Narrow" panose="020B0606020202030204" pitchFamily="34" charset="0"/>
              </a:rPr>
              <a:t>Under these circumstances, the consequent risk is that an agent may take advantage of his position of "trust", even without causing any unlawful conduct.</a:t>
            </a:r>
          </a:p>
          <a:p>
            <a:pPr algn="just"/>
            <a:r>
              <a:rPr lang="en-US" sz="1100" dirty="0">
                <a:latin typeface="Arial Narrow" panose="020B0606020202030204" pitchFamily="34" charset="0"/>
              </a:rPr>
              <a:t>The following diagram represents the presence of a secondary interest in the context of a corporate decision-making process:</a:t>
            </a:r>
          </a:p>
          <a:p>
            <a:pPr algn="just"/>
            <a:endParaRPr lang="it-IT" sz="1100" dirty="0">
              <a:latin typeface="Arial Narrow" panose="020B0606020202030204" pitchFamily="34" charset="0"/>
            </a:endParaRPr>
          </a:p>
        </p:txBody>
      </p:sp>
      <p:grpSp>
        <p:nvGrpSpPr>
          <p:cNvPr id="29" name="Group 28"/>
          <p:cNvGrpSpPr/>
          <p:nvPr/>
        </p:nvGrpSpPr>
        <p:grpSpPr>
          <a:xfrm>
            <a:off x="395286" y="9414588"/>
            <a:ext cx="6769099" cy="348710"/>
            <a:chOff x="2700337" y="9079265"/>
            <a:chExt cx="4464048" cy="515586"/>
          </a:xfrm>
        </p:grpSpPr>
        <p:sp>
          <p:nvSpPr>
            <p:cNvPr id="9" name="Rectangle 8"/>
            <p:cNvSpPr/>
            <p:nvPr/>
          </p:nvSpPr>
          <p:spPr>
            <a:xfrm>
              <a:off x="2700338" y="9095449"/>
              <a:ext cx="4464047" cy="499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Arial Narrow" panose="020B0606020202030204" pitchFamily="34" charset="0"/>
                </a:rPr>
                <a:t>1</a:t>
              </a:r>
              <a:r>
                <a:rPr lang="en-US" sz="700" dirty="0">
                  <a:solidFill>
                    <a:schemeClr val="tx1"/>
                  </a:solidFill>
                  <a:latin typeface="Arial Narrow" panose="020B0606020202030204" pitchFamily="34" charset="0"/>
                </a:rPr>
                <a:t> OECD, Managing Conflict of Interest in the Public Sector – A Toolkit, 2005.</a:t>
              </a:r>
            </a:p>
            <a:p>
              <a:pPr>
                <a:spcAft>
                  <a:spcPts val="600"/>
                </a:spcAft>
              </a:pPr>
              <a:r>
                <a:rPr lang="en-US" sz="700" baseline="50000" dirty="0">
                  <a:solidFill>
                    <a:schemeClr val="tx1"/>
                  </a:solidFill>
                  <a:latin typeface="Arial Narrow" panose="020B0606020202030204" pitchFamily="34" charset="0"/>
                </a:rPr>
                <a:t>2</a:t>
              </a:r>
              <a:r>
                <a:rPr lang="en-US" sz="700" dirty="0">
                  <a:solidFill>
                    <a:schemeClr val="tx1"/>
                  </a:solidFill>
                  <a:latin typeface="Arial Narrow" panose="020B0606020202030204" pitchFamily="34" charset="0"/>
                </a:rPr>
                <a:t> Jensen, </a:t>
              </a:r>
              <a:r>
                <a:rPr lang="en-US" sz="700" dirty="0" err="1">
                  <a:solidFill>
                    <a:schemeClr val="tx1"/>
                  </a:solidFill>
                  <a:latin typeface="Arial Narrow" panose="020B0606020202030204" pitchFamily="34" charset="0"/>
                </a:rPr>
                <a:t>Meckling</a:t>
              </a:r>
              <a:r>
                <a:rPr lang="en-US" sz="700" dirty="0">
                  <a:solidFill>
                    <a:schemeClr val="tx1"/>
                  </a:solidFill>
                  <a:latin typeface="Arial Narrow" panose="020B0606020202030204" pitchFamily="34" charset="0"/>
                </a:rPr>
                <a:t>, Theory of the firm: Managerial behavior, agency costs and ownership structure, 1976.</a:t>
              </a:r>
              <a:endParaRPr lang="it-IT" sz="700" dirty="0">
                <a:solidFill>
                  <a:schemeClr val="tx1"/>
                </a:solidFill>
                <a:latin typeface="EYInterstate Light" panose="02000506000000020004" pitchFamily="2" charset="0"/>
              </a:endParaRPr>
            </a:p>
          </p:txBody>
        </p:sp>
        <p:cxnSp>
          <p:nvCxnSpPr>
            <p:cNvPr id="28" name="Straight Connector 27"/>
            <p:cNvCxnSpPr/>
            <p:nvPr/>
          </p:nvCxnSpPr>
          <p:spPr>
            <a:xfrm>
              <a:off x="2700337" y="9079265"/>
              <a:ext cx="212407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4" name="Text Placeholder 1">
            <a:extLst>
              <a:ext uri="{FF2B5EF4-FFF2-40B4-BE49-F238E27FC236}">
                <a16:creationId xmlns:a16="http://schemas.microsoft.com/office/drawing/2014/main" id="{5D7BEBB1-6FE1-44FC-B33F-99CF4CD19C12}"/>
              </a:ext>
            </a:extLst>
          </p:cNvPr>
          <p:cNvSpPr txBox="1">
            <a:spLocks/>
          </p:cNvSpPr>
          <p:nvPr/>
        </p:nvSpPr>
        <p:spPr>
          <a:xfrm>
            <a:off x="395288" y="1179514"/>
            <a:ext cx="6769100" cy="266154"/>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lvl="1" defTabSz="914400">
              <a:spcBef>
                <a:spcPts val="0"/>
              </a:spcBef>
            </a:pPr>
            <a:r>
              <a:rPr lang="it-IT" sz="2000" dirty="0">
                <a:solidFill>
                  <a:srgbClr val="C00000"/>
                </a:solidFill>
                <a:latin typeface="Arial Narrow" panose="020B0606020202030204" pitchFamily="34" charset="0"/>
              </a:rPr>
              <a:t>1. </a:t>
            </a:r>
            <a:r>
              <a:rPr lang="en-US" sz="2000" kern="0" dirty="0">
                <a:solidFill>
                  <a:srgbClr val="C00000"/>
                </a:solidFill>
                <a:latin typeface="Arial Narrow" panose="020B0606020202030204" pitchFamily="34" charset="0"/>
              </a:rPr>
              <a:t>Defining elements of conflict of interest</a:t>
            </a:r>
            <a:endParaRPr lang="it-IT" sz="2000" kern="0" dirty="0">
              <a:solidFill>
                <a:srgbClr val="C00000"/>
              </a:solidFill>
              <a:latin typeface="Arial Narrow" panose="020B0606020202030204" pitchFamily="34" charset="0"/>
            </a:endParaRPr>
          </a:p>
          <a:p>
            <a:pPr lvl="1" defTabSz="914400">
              <a:spcBef>
                <a:spcPts val="0"/>
              </a:spcBef>
            </a:pPr>
            <a:r>
              <a:rPr lang="it-IT" sz="2000" dirty="0">
                <a:solidFill>
                  <a:srgbClr val="C00000"/>
                </a:solidFill>
                <a:latin typeface="Arial Narrow" panose="020B0606020202030204" pitchFamily="34" charset="0"/>
              </a:rPr>
              <a:t> </a:t>
            </a:r>
          </a:p>
        </p:txBody>
      </p:sp>
      <p:cxnSp>
        <p:nvCxnSpPr>
          <p:cNvPr id="25" name="Straight Connector 24">
            <a:extLst>
              <a:ext uri="{FF2B5EF4-FFF2-40B4-BE49-F238E27FC236}">
                <a16:creationId xmlns:a16="http://schemas.microsoft.com/office/drawing/2014/main" id="{A03785B9-2ED3-4321-9448-D51C4A2EB332}"/>
              </a:ext>
            </a:extLst>
          </p:cNvPr>
          <p:cNvCxnSpPr/>
          <p:nvPr/>
        </p:nvCxnSpPr>
        <p:spPr>
          <a:xfrm>
            <a:off x="0" y="1670264"/>
            <a:ext cx="55191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A00A1E1C-EC24-4F12-BDBB-8D63671A57E7}"/>
              </a:ext>
            </a:extLst>
          </p:cNvPr>
          <p:cNvGrpSpPr/>
          <p:nvPr/>
        </p:nvGrpSpPr>
        <p:grpSpPr>
          <a:xfrm>
            <a:off x="395287" y="6004487"/>
            <a:ext cx="6769097" cy="3294369"/>
            <a:chOff x="2700336" y="4469458"/>
            <a:chExt cx="4464049" cy="4376675"/>
          </a:xfrm>
        </p:grpSpPr>
        <p:sp>
          <p:nvSpPr>
            <p:cNvPr id="42" name="Rectangle 41">
              <a:extLst>
                <a:ext uri="{FF2B5EF4-FFF2-40B4-BE49-F238E27FC236}">
                  <a16:creationId xmlns:a16="http://schemas.microsoft.com/office/drawing/2014/main" id="{5CBF6E7C-6B11-4EE4-81A3-C48D4B445F53}"/>
                </a:ext>
              </a:extLst>
            </p:cNvPr>
            <p:cNvSpPr/>
            <p:nvPr/>
          </p:nvSpPr>
          <p:spPr>
            <a:xfrm>
              <a:off x="2700339" y="4757458"/>
              <a:ext cx="4464046" cy="4088675"/>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EYInterstate Light" panose="02000506000000020004" pitchFamily="2" charset="0"/>
              </a:endParaRPr>
            </a:p>
          </p:txBody>
        </p:sp>
        <p:sp>
          <p:nvSpPr>
            <p:cNvPr id="43" name="Rectangle 42">
              <a:extLst>
                <a:ext uri="{FF2B5EF4-FFF2-40B4-BE49-F238E27FC236}">
                  <a16:creationId xmlns:a16="http://schemas.microsoft.com/office/drawing/2014/main" id="{E373D1F2-2996-44B5-A7B6-031A72D96A2E}"/>
                </a:ext>
              </a:extLst>
            </p:cNvPr>
            <p:cNvSpPr/>
            <p:nvPr/>
          </p:nvSpPr>
          <p:spPr>
            <a:xfrm>
              <a:off x="2933500" y="7473018"/>
              <a:ext cx="1080000" cy="1080000"/>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a:solidFill>
                    <a:schemeClr val="bg1"/>
                  </a:solidFill>
                  <a:latin typeface="Arial Narrow" panose="020B0606020202030204" pitchFamily="34" charset="0"/>
                  <a:cs typeface="Times New Roman" panose="02020603050405020304" pitchFamily="18" charset="0"/>
                </a:rPr>
                <a:t>Decision Makers</a:t>
              </a:r>
            </a:p>
          </p:txBody>
        </p:sp>
        <p:sp>
          <p:nvSpPr>
            <p:cNvPr id="44" name="Rectangle 43">
              <a:extLst>
                <a:ext uri="{FF2B5EF4-FFF2-40B4-BE49-F238E27FC236}">
                  <a16:creationId xmlns:a16="http://schemas.microsoft.com/office/drawing/2014/main" id="{CE46F5CB-EA9B-4E45-B6ED-71C93251C19B}"/>
                </a:ext>
              </a:extLst>
            </p:cNvPr>
            <p:cNvSpPr/>
            <p:nvPr/>
          </p:nvSpPr>
          <p:spPr>
            <a:xfrm>
              <a:off x="4880202" y="7473018"/>
              <a:ext cx="1080000" cy="1080000"/>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b="1" dirty="0">
                  <a:solidFill>
                    <a:schemeClr val="bg1"/>
                  </a:solidFill>
                  <a:latin typeface="Arial Narrow" panose="020B0606020202030204" pitchFamily="34" charset="0"/>
                  <a:cs typeface="Times New Roman" panose="02020603050405020304" pitchFamily="18" charset="0"/>
                </a:rPr>
                <a:t>Operating Process</a:t>
              </a:r>
            </a:p>
          </p:txBody>
        </p:sp>
        <p:sp>
          <p:nvSpPr>
            <p:cNvPr id="45" name="Rectangle: Rounded Corners 5">
              <a:extLst>
                <a:ext uri="{FF2B5EF4-FFF2-40B4-BE49-F238E27FC236}">
                  <a16:creationId xmlns:a16="http://schemas.microsoft.com/office/drawing/2014/main" id="{A66C7CF2-12AF-4D79-9851-483435189077}"/>
                </a:ext>
              </a:extLst>
            </p:cNvPr>
            <p:cNvSpPr/>
            <p:nvPr/>
          </p:nvSpPr>
          <p:spPr>
            <a:xfrm>
              <a:off x="2931338" y="5033115"/>
              <a:ext cx="1080000" cy="1080000"/>
            </a:xfrm>
            <a:prstGeom prst="roundRect">
              <a:avLst/>
            </a:prstGeom>
            <a:solidFill>
              <a:schemeClr val="bg1"/>
            </a:solidFill>
            <a:ln w="28575">
              <a:solidFill>
                <a:srgbClr val="C00000"/>
              </a:solidFill>
              <a:prstDash val="sysDot"/>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1200" dirty="0">
                  <a:solidFill>
                    <a:schemeClr val="tx1"/>
                  </a:solidFill>
                  <a:latin typeface="Arial Narrow" panose="020B0606020202030204" pitchFamily="34" charset="0"/>
                </a:rPr>
                <a:t>Constraints</a:t>
              </a:r>
            </a:p>
            <a:p>
              <a:pPr algn="ctr"/>
              <a:r>
                <a:rPr lang="en-US" sz="1200" dirty="0">
                  <a:solidFill>
                    <a:schemeClr val="tx1"/>
                  </a:solidFill>
                  <a:latin typeface="Arial Narrow" panose="020B0606020202030204" pitchFamily="34" charset="0"/>
                </a:rPr>
                <a:t>Goals</a:t>
              </a:r>
            </a:p>
            <a:p>
              <a:pPr algn="ctr"/>
              <a:r>
                <a:rPr lang="en-US" sz="1200" dirty="0">
                  <a:solidFill>
                    <a:schemeClr val="tx1"/>
                  </a:solidFill>
                  <a:latin typeface="Arial Narrow" panose="020B0606020202030204" pitchFamily="34" charset="0"/>
                </a:rPr>
                <a:t>Resources</a:t>
              </a:r>
            </a:p>
          </p:txBody>
        </p:sp>
        <p:sp>
          <p:nvSpPr>
            <p:cNvPr id="46" name="TextBox 45">
              <a:extLst>
                <a:ext uri="{FF2B5EF4-FFF2-40B4-BE49-F238E27FC236}">
                  <a16:creationId xmlns:a16="http://schemas.microsoft.com/office/drawing/2014/main" id="{4D904B7C-7290-4263-9766-3DC329F7A210}"/>
                </a:ext>
              </a:extLst>
            </p:cNvPr>
            <p:cNvSpPr txBox="1"/>
            <p:nvPr/>
          </p:nvSpPr>
          <p:spPr>
            <a:xfrm>
              <a:off x="4011339" y="8048156"/>
              <a:ext cx="813073" cy="457583"/>
            </a:xfrm>
            <a:prstGeom prst="rect">
              <a:avLst/>
            </a:prstGeom>
            <a:noFill/>
          </p:spPr>
          <p:txBody>
            <a:bodyPr wrap="square" lIns="72000" tIns="72000" rIns="72000" bIns="72000" rtlCol="0">
              <a:spAutoFit/>
            </a:bodyPr>
            <a:lstStyle/>
            <a:p>
              <a:pPr algn="ctr"/>
              <a:r>
                <a:rPr lang="en-US" sz="1200" b="1" i="1" dirty="0">
                  <a:latin typeface="Arial Narrow" panose="020B0606020202030204" pitchFamily="34" charset="0"/>
                </a:rPr>
                <a:t>Decisions</a:t>
              </a:r>
            </a:p>
          </p:txBody>
        </p:sp>
        <p:sp>
          <p:nvSpPr>
            <p:cNvPr id="47" name="TextBox 46">
              <a:extLst>
                <a:ext uri="{FF2B5EF4-FFF2-40B4-BE49-F238E27FC236}">
                  <a16:creationId xmlns:a16="http://schemas.microsoft.com/office/drawing/2014/main" id="{08DE125C-B3E8-47B0-856E-C7E45F7B75E0}"/>
                </a:ext>
              </a:extLst>
            </p:cNvPr>
            <p:cNvSpPr txBox="1"/>
            <p:nvPr/>
          </p:nvSpPr>
          <p:spPr>
            <a:xfrm>
              <a:off x="6400008" y="7784226"/>
              <a:ext cx="654115" cy="457583"/>
            </a:xfrm>
            <a:prstGeom prst="rect">
              <a:avLst/>
            </a:prstGeom>
            <a:noFill/>
          </p:spPr>
          <p:txBody>
            <a:bodyPr wrap="square" lIns="72000" tIns="72000" rIns="72000" bIns="72000" rtlCol="0">
              <a:spAutoFit/>
            </a:bodyPr>
            <a:lstStyle/>
            <a:p>
              <a:pPr algn="ctr"/>
              <a:r>
                <a:rPr lang="en-US" sz="1200" b="1" i="1" dirty="0">
                  <a:latin typeface="Arial Narrow" panose="020B0606020202030204" pitchFamily="34" charset="0"/>
                </a:rPr>
                <a:t>Output</a:t>
              </a:r>
            </a:p>
          </p:txBody>
        </p:sp>
        <p:cxnSp>
          <p:nvCxnSpPr>
            <p:cNvPr id="49" name="Straight Arrow Connector 48">
              <a:extLst>
                <a:ext uri="{FF2B5EF4-FFF2-40B4-BE49-F238E27FC236}">
                  <a16:creationId xmlns:a16="http://schemas.microsoft.com/office/drawing/2014/main" id="{EFBE9583-92A5-40E6-BCEC-D442E6173C1B}"/>
                </a:ext>
              </a:extLst>
            </p:cNvPr>
            <p:cNvCxnSpPr>
              <a:cxnSpLocks/>
              <a:stCxn id="43" idx="3"/>
              <a:endCxn id="44" idx="1"/>
            </p:cNvCxnSpPr>
            <p:nvPr/>
          </p:nvCxnSpPr>
          <p:spPr>
            <a:xfrm>
              <a:off x="4013500" y="8013018"/>
              <a:ext cx="866702" cy="0"/>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6B772CA-F475-4E9E-8CA7-21CE7CE9E90A}"/>
                </a:ext>
              </a:extLst>
            </p:cNvPr>
            <p:cNvCxnSpPr>
              <a:cxnSpLocks/>
              <a:stCxn id="44" idx="3"/>
              <a:endCxn id="47" idx="1"/>
            </p:cNvCxnSpPr>
            <p:nvPr/>
          </p:nvCxnSpPr>
          <p:spPr>
            <a:xfrm flipV="1">
              <a:off x="5960202" y="8013018"/>
              <a:ext cx="439806" cy="1"/>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C0A3D636-66F6-4CF7-ADFC-12CA9691413B}"/>
                </a:ext>
              </a:extLst>
            </p:cNvPr>
            <p:cNvCxnSpPr>
              <a:cxnSpLocks/>
              <a:stCxn id="45" idx="2"/>
              <a:endCxn id="43" idx="0"/>
            </p:cNvCxnSpPr>
            <p:nvPr/>
          </p:nvCxnSpPr>
          <p:spPr>
            <a:xfrm>
              <a:off x="3471338" y="6113115"/>
              <a:ext cx="2162" cy="1359903"/>
            </a:xfrm>
            <a:prstGeom prst="straightConnector1">
              <a:avLst/>
            </a:prstGeom>
            <a:ln w="28575">
              <a:solidFill>
                <a:schemeClr val="accent2">
                  <a:lumMod val="60000"/>
                  <a:lumOff val="4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FF579DE8-7805-4B13-AD16-15E8ECE7901C}"/>
                </a:ext>
              </a:extLst>
            </p:cNvPr>
            <p:cNvSpPr/>
            <p:nvPr/>
          </p:nvSpPr>
          <p:spPr>
            <a:xfrm>
              <a:off x="2700336" y="4469458"/>
              <a:ext cx="4464049" cy="28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r>
                <a:rPr lang="it-IT" sz="1000" b="1" dirty="0">
                  <a:solidFill>
                    <a:schemeClr val="bg1"/>
                  </a:solidFill>
                  <a:latin typeface="Arial Narrow" panose="020B0606020202030204" pitchFamily="34" charset="0"/>
                  <a:cs typeface="Arial" panose="020B0604020202020204" pitchFamily="34" charset="0"/>
                </a:rPr>
                <a:t>Fig.</a:t>
              </a:r>
              <a:r>
                <a:rPr lang="it-IT" sz="1000" b="1" dirty="0">
                  <a:solidFill>
                    <a:schemeClr val="bg1"/>
                  </a:solidFill>
                  <a:latin typeface="EYInterstate" panose="02000503020000020004" pitchFamily="2" charset="0"/>
                  <a:cs typeface="Arial" panose="020B0604020202020204" pitchFamily="34" charset="0"/>
                </a:rPr>
                <a:t> 1 (</a:t>
              </a:r>
              <a:r>
                <a:rPr lang="it-IT" sz="1000" b="1" dirty="0" err="1">
                  <a:solidFill>
                    <a:schemeClr val="bg1"/>
                  </a:solidFill>
                  <a:latin typeface="EYInterstate" panose="02000503020000020004" pitchFamily="2" charset="0"/>
                  <a:cs typeface="Arial" panose="020B0604020202020204" pitchFamily="34" charset="0"/>
                </a:rPr>
                <a:t>Secondary</a:t>
              </a:r>
              <a:r>
                <a:rPr lang="it-IT" sz="1000" b="1" dirty="0">
                  <a:solidFill>
                    <a:schemeClr val="bg1"/>
                  </a:solidFill>
                  <a:latin typeface="EYInterstate" panose="02000503020000020004" pitchFamily="2" charset="0"/>
                  <a:cs typeface="Arial" panose="020B0604020202020204" pitchFamily="34" charset="0"/>
                </a:rPr>
                <a:t> </a:t>
              </a:r>
              <a:r>
                <a:rPr lang="it-IT" sz="1000" b="1" dirty="0" err="1">
                  <a:solidFill>
                    <a:schemeClr val="bg1"/>
                  </a:solidFill>
                  <a:latin typeface="EYInterstate" panose="02000503020000020004" pitchFamily="2" charset="0"/>
                  <a:cs typeface="Arial" panose="020B0604020202020204" pitchFamily="34" charset="0"/>
                </a:rPr>
                <a:t>Interest</a:t>
              </a:r>
              <a:r>
                <a:rPr lang="it-IT" sz="1000" b="1" dirty="0">
                  <a:solidFill>
                    <a:schemeClr val="bg1"/>
                  </a:solidFill>
                  <a:latin typeface="EYInterstate" panose="02000503020000020004" pitchFamily="2" charset="0"/>
                  <a:cs typeface="Arial" panose="020B0604020202020204" pitchFamily="34" charset="0"/>
                </a:rPr>
                <a:t>)</a:t>
              </a:r>
            </a:p>
          </p:txBody>
        </p:sp>
      </p:grpSp>
      <p:cxnSp>
        <p:nvCxnSpPr>
          <p:cNvPr id="54" name="Straight Connector 53">
            <a:extLst>
              <a:ext uri="{FF2B5EF4-FFF2-40B4-BE49-F238E27FC236}">
                <a16:creationId xmlns:a16="http://schemas.microsoft.com/office/drawing/2014/main" id="{E7EF7684-0248-4129-B629-F0A4B194A995}"/>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86118F1-9497-42DA-B2AB-B81C4D06F053}"/>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Rounded Corners 17">
            <a:extLst>
              <a:ext uri="{FF2B5EF4-FFF2-40B4-BE49-F238E27FC236}">
                <a16:creationId xmlns:a16="http://schemas.microsoft.com/office/drawing/2014/main" id="{A50721F6-91B0-4F1C-B5B1-FCF891999200}"/>
              </a:ext>
            </a:extLst>
          </p:cNvPr>
          <p:cNvSpPr/>
          <p:nvPr/>
        </p:nvSpPr>
        <p:spPr>
          <a:xfrm>
            <a:off x="3543907" y="6499494"/>
            <a:ext cx="1637673" cy="779045"/>
          </a:xfrm>
          <a:prstGeom prst="roundRect">
            <a:avLst/>
          </a:prstGeom>
          <a:noFill/>
          <a:ln w="19050">
            <a:noFill/>
          </a:ln>
          <a:effectLst>
            <a:glow rad="635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lIns="72000" tIns="72000" rIns="72000" bIns="72000" rtlCol="0" anchor="ctr"/>
          <a:lstStyle/>
          <a:p>
            <a:pPr algn="ctr"/>
            <a:r>
              <a:rPr lang="en-US" sz="1200" b="1" i="1" dirty="0">
                <a:solidFill>
                  <a:schemeClr val="tx1"/>
                </a:solidFill>
                <a:latin typeface="Arial Narrow" panose="020B0606020202030204" pitchFamily="34" charset="0"/>
              </a:rPr>
              <a:t>Secondary Interest</a:t>
            </a:r>
          </a:p>
        </p:txBody>
      </p:sp>
      <p:cxnSp>
        <p:nvCxnSpPr>
          <p:cNvPr id="26" name="Straight Arrow Connector 25">
            <a:extLst>
              <a:ext uri="{FF2B5EF4-FFF2-40B4-BE49-F238E27FC236}">
                <a16:creationId xmlns:a16="http://schemas.microsoft.com/office/drawing/2014/main" id="{026AEA6D-0AF3-4075-B4AF-22DACC5A23DE}"/>
              </a:ext>
            </a:extLst>
          </p:cNvPr>
          <p:cNvCxnSpPr>
            <a:cxnSpLocks/>
          </p:cNvCxnSpPr>
          <p:nvPr/>
        </p:nvCxnSpPr>
        <p:spPr>
          <a:xfrm flipH="1">
            <a:off x="2383229" y="6889017"/>
            <a:ext cx="1232913" cy="0"/>
          </a:xfrm>
          <a:prstGeom prst="straightConnector1">
            <a:avLst/>
          </a:prstGeom>
          <a:ln w="28575">
            <a:solidFill>
              <a:schemeClr val="bg1">
                <a:lumMod val="5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04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DB72A1FD-0216-4FB4-A792-1CF1622CFB64}"/>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D17217D-626F-4C80-BAA3-76909CDE9A5F}"/>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Text Placeholder 1">
            <a:extLst>
              <a:ext uri="{FF2B5EF4-FFF2-40B4-BE49-F238E27FC236}">
                <a16:creationId xmlns:a16="http://schemas.microsoft.com/office/drawing/2014/main" id="{5C90C1AF-417C-4192-91B0-EDA02D4AE3D8}"/>
              </a:ext>
            </a:extLst>
          </p:cNvPr>
          <p:cNvSpPr txBox="1">
            <a:spLocks/>
          </p:cNvSpPr>
          <p:nvPr/>
        </p:nvSpPr>
        <p:spPr>
          <a:xfrm>
            <a:off x="412545"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r>
              <a:rPr lang="it-IT" sz="1100" dirty="0">
                <a:latin typeface="Arial Narrow" panose="020B0606020202030204" pitchFamily="34" charset="0"/>
              </a:rPr>
              <a:t>G</a:t>
            </a:r>
            <a:r>
              <a:rPr lang="en-US" sz="1100" dirty="0">
                <a:latin typeface="Arial Narrow" panose="020B0606020202030204" pitchFamily="34" charset="0"/>
              </a:rPr>
              <a:t>There are several types of secondary interests such as: financial interest, interests related to professional recognition and career advancement or interests related to social relationships. Furthermore, secondary interests tend to relate to factual circumstances connected to kinship, social, economic and legal relationships between decision-makers, the so-called “influencers” (Fig. 2), and other parties involved in the operating processes.</a:t>
            </a:r>
          </a:p>
          <a:p>
            <a:pPr algn="just"/>
            <a:r>
              <a:rPr lang="en-US" sz="1100" dirty="0">
                <a:latin typeface="Arial Narrow" panose="020B0606020202030204" pitchFamily="34" charset="0"/>
              </a:rPr>
              <a:t>These factual circumstances tend to manifest themselves with different levels of incidence, appearance and complexity. Therefore, they require a specific assessment in order to verify the existence of a “relevant” hypothetical secondary interest that may be in conflict with the interests of the organization.</a:t>
            </a:r>
          </a:p>
          <a:p>
            <a:pPr algn="just"/>
            <a:r>
              <a:rPr lang="en-US" sz="1100" dirty="0">
                <a:latin typeface="Arial Narrow" panose="020B0606020202030204" pitchFamily="34" charset="0"/>
              </a:rPr>
              <a:t>For instance, some circumstances may lead to a clear corroboration of the hypothesis (e.g. a company taking part in a tender procedure results that is owned by the spouse of a member of the awarding committee), others may require more complex analyses (e.g. the spouse of the member of the awarding committee who holds a professional position in the company participating to the tender procedure).</a:t>
            </a:r>
          </a:p>
          <a:p>
            <a:pPr algn="just">
              <a:spcAft>
                <a:spcPts val="300"/>
              </a:spcAft>
            </a:pPr>
            <a:r>
              <a:rPr lang="en-US" sz="1100" dirty="0">
                <a:latin typeface="Arial Narrow" panose="020B0606020202030204" pitchFamily="34" charset="0"/>
              </a:rPr>
              <a:t>In conclusion, the information asymmetry between principal and agent can be mitigated or removed through:</a:t>
            </a:r>
            <a:endParaRPr lang="it-IT" sz="1100" dirty="0">
              <a:latin typeface="Arial Narrow" panose="020B0606020202030204" pitchFamily="34" charset="0"/>
            </a:endParaRPr>
          </a:p>
          <a:p>
            <a:pPr marL="285750" indent="-285750" algn="just">
              <a:spcAft>
                <a:spcPts val="300"/>
              </a:spcAft>
              <a:buFont typeface="+mj-lt"/>
              <a:buAutoNum type="romanUcPeriod"/>
            </a:pPr>
            <a:r>
              <a:rPr lang="en-US" sz="1100" dirty="0">
                <a:latin typeface="Arial Narrow" panose="020B0606020202030204" pitchFamily="34" charset="0"/>
              </a:rPr>
              <a:t>A cognitive process related to factual circumstances that can be learned through declarations or notifications;</a:t>
            </a:r>
          </a:p>
          <a:p>
            <a:pPr marL="285750" indent="-285750" algn="just">
              <a:spcAft>
                <a:spcPts val="300"/>
              </a:spcAft>
              <a:buFont typeface="+mj-lt"/>
              <a:buAutoNum type="romanUcPeriod"/>
            </a:pPr>
            <a:r>
              <a:rPr lang="en-US" sz="1100" dirty="0">
                <a:latin typeface="Arial Narrow" panose="020B0606020202030204" pitchFamily="34" charset="0"/>
              </a:rPr>
              <a:t>A logical process based on more or less complex hypotheses regarding the existence of a conflicting secondary interest that are derived from circumstances that are declared or notified and where necessary explored in more detail.</a:t>
            </a:r>
          </a:p>
          <a:p>
            <a:pPr algn="just">
              <a:spcAft>
                <a:spcPts val="300"/>
              </a:spcAft>
            </a:pPr>
            <a:endParaRPr lang="en-US" sz="1100" dirty="0">
              <a:latin typeface="Arial Narrow" panose="020B0606020202030204" pitchFamily="34" charset="0"/>
            </a:endParaRPr>
          </a:p>
          <a:p>
            <a:pPr algn="just">
              <a:spcAft>
                <a:spcPts val="300"/>
              </a:spcAft>
            </a:pPr>
            <a:r>
              <a:rPr lang="en-US" sz="1100" dirty="0">
                <a:latin typeface="Arial Narrow" panose="020B0606020202030204" pitchFamily="34" charset="0"/>
              </a:rPr>
              <a:t>In other words, there must be an interest which “could improperly influence the performance". Therefore, the conflict of interest is a situation arising from certain factual circumstances that generate a hypothesis in relation to the presence or appearance of a secondary interest of an agent who is capable of influencing the decisions. The confirmed existence of a potential secondary interest does not imply any hypothesis related to the occurrence of an illegal conduct attributable to the agent.</a:t>
            </a:r>
          </a:p>
          <a:p>
            <a:pPr algn="just"/>
            <a:endParaRPr lang="it-IT" sz="1100" dirty="0">
              <a:latin typeface="Arial Narrow" panose="020B0606020202030204" pitchFamily="34" charset="0"/>
            </a:endParaRPr>
          </a:p>
        </p:txBody>
      </p:sp>
    </p:spTree>
    <p:extLst>
      <p:ext uri="{BB962C8B-B14F-4D97-AF65-F5344CB8AC3E}">
        <p14:creationId xmlns:p14="http://schemas.microsoft.com/office/powerpoint/2010/main" val="356209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a:extLst>
              <a:ext uri="{FF2B5EF4-FFF2-40B4-BE49-F238E27FC236}">
                <a16:creationId xmlns:a16="http://schemas.microsoft.com/office/drawing/2014/main" id="{EF94E5BF-55DC-45CD-958B-405BEAC36BDC}"/>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B0994BF-1D4A-4643-8141-75A0D147323A}"/>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1" name="Text Placeholder 1">
            <a:extLst>
              <a:ext uri="{FF2B5EF4-FFF2-40B4-BE49-F238E27FC236}">
                <a16:creationId xmlns:a16="http://schemas.microsoft.com/office/drawing/2014/main" id="{549950A4-CD2F-4991-8AFA-F84DC2684E95}"/>
              </a:ext>
            </a:extLst>
          </p:cNvPr>
          <p:cNvSpPr txBox="1">
            <a:spLocks/>
          </p:cNvSpPr>
          <p:nvPr/>
        </p:nvSpPr>
        <p:spPr>
          <a:xfrm>
            <a:off x="412546"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sz="1100" dirty="0">
                <a:latin typeface="Arial Narrow" panose="020B0606020202030204" pitchFamily="34" charset="0"/>
              </a:rPr>
              <a:t>The following table contains some insights with regard to the previous topic:</a:t>
            </a:r>
            <a:endParaRPr lang="it-IT" sz="1100" dirty="0">
              <a:latin typeface="Arial Narrow" panose="020B0606020202030204" pitchFamily="34" charset="0"/>
            </a:endParaRPr>
          </a:p>
        </p:txBody>
      </p:sp>
      <p:sp>
        <p:nvSpPr>
          <p:cNvPr id="12" name="Rectangle 11">
            <a:extLst>
              <a:ext uri="{FF2B5EF4-FFF2-40B4-BE49-F238E27FC236}">
                <a16:creationId xmlns:a16="http://schemas.microsoft.com/office/drawing/2014/main" id="{4F2810E4-7DD0-498B-8475-8154F17BC774}"/>
              </a:ext>
            </a:extLst>
          </p:cNvPr>
          <p:cNvSpPr/>
          <p:nvPr/>
        </p:nvSpPr>
        <p:spPr>
          <a:xfrm>
            <a:off x="395287" y="1769735"/>
            <a:ext cx="6769097" cy="4885066"/>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ctr">
              <a:spcAft>
                <a:spcPts val="300"/>
              </a:spcAft>
            </a:pPr>
            <a:r>
              <a:rPr lang="it-IT" sz="1050" b="1" u="sng" dirty="0">
                <a:solidFill>
                  <a:schemeClr val="tx1"/>
                </a:solidFill>
                <a:latin typeface="Arial Narrow" panose="020B0606020202030204" pitchFamily="34" charset="0"/>
              </a:rPr>
              <a:t>EXHIBIT 1</a:t>
            </a:r>
            <a:r>
              <a:rPr lang="it-IT" sz="1050" b="1" dirty="0">
                <a:solidFill>
                  <a:schemeClr val="tx1"/>
                </a:solidFill>
                <a:latin typeface="Arial Narrow" panose="020B0606020202030204" pitchFamily="34" charset="0"/>
              </a:rPr>
              <a:t>: </a:t>
            </a:r>
            <a:r>
              <a:rPr lang="en-US" sz="1050" b="1" dirty="0">
                <a:solidFill>
                  <a:schemeClr val="tx1"/>
                </a:solidFill>
                <a:latin typeface="Arial Narrow" panose="020B0606020202030204" pitchFamily="34" charset="0"/>
              </a:rPr>
              <a:t>Assessment on the degree of influence of secondary interest on decisions</a:t>
            </a:r>
          </a:p>
          <a:p>
            <a:pPr>
              <a:spcAft>
                <a:spcPts val="300"/>
              </a:spcAft>
            </a:pPr>
            <a:endParaRPr lang="it-IT" sz="1600" b="1" dirty="0">
              <a:solidFill>
                <a:schemeClr val="tx1"/>
              </a:solidFill>
              <a:latin typeface="EYInterstate" panose="02000503020000020004" pitchFamily="2" charset="0"/>
            </a:endParaRPr>
          </a:p>
          <a:p>
            <a:pPr>
              <a:spcAft>
                <a:spcPts val="300"/>
              </a:spcAft>
            </a:pPr>
            <a:r>
              <a:rPr lang="en-US" sz="900" dirty="0">
                <a:solidFill>
                  <a:schemeClr val="tx1"/>
                </a:solidFill>
                <a:latin typeface="Arial Narrow" panose="020B0606020202030204" pitchFamily="34" charset="0"/>
              </a:rPr>
              <a:t>Referring to a hypothetical procurement process:</a:t>
            </a:r>
            <a:endParaRPr lang="it-IT" sz="900" dirty="0">
              <a:solidFill>
                <a:schemeClr val="tx1"/>
              </a:solidFill>
              <a:latin typeface="Arial Narrow" panose="020B0606020202030204" pitchFamily="34" charset="0"/>
            </a:endParaRPr>
          </a:p>
          <a:p>
            <a:pPr marL="285750" indent="-285750">
              <a:spcAft>
                <a:spcPts val="300"/>
              </a:spcAft>
              <a:buFont typeface="+mj-lt"/>
              <a:buAutoNum type="romanUcPeriod"/>
            </a:pPr>
            <a:r>
              <a:rPr lang="en-US" sz="900" dirty="0">
                <a:solidFill>
                  <a:schemeClr val="tx1"/>
                </a:solidFill>
                <a:latin typeface="Arial Narrow" panose="020B0606020202030204" pitchFamily="34" charset="0"/>
              </a:rPr>
              <a:t>An organization (principal) has appointed internal employee (agent) to form a specific Awarding Committee;</a:t>
            </a:r>
          </a:p>
          <a:p>
            <a:pPr marL="285750" indent="-285750">
              <a:spcAft>
                <a:spcPts val="300"/>
              </a:spcAft>
              <a:buFont typeface="+mj-lt"/>
              <a:buAutoNum type="romanUcPeriod"/>
            </a:pPr>
            <a:r>
              <a:rPr lang="en-US" sz="900" dirty="0">
                <a:solidFill>
                  <a:schemeClr val="tx1"/>
                </a:solidFill>
                <a:latin typeface="Arial Narrow" panose="020B0606020202030204" pitchFamily="34" charset="0"/>
              </a:rPr>
              <a:t>The objective of the organization is to purchase an asset at the best price/quality ratio and taking into consideration the budget constraints and the urgency to perform the task.</a:t>
            </a:r>
          </a:p>
          <a:p>
            <a:pPr>
              <a:spcAft>
                <a:spcPts val="300"/>
              </a:spcAft>
            </a:pPr>
            <a:endParaRPr lang="it-IT" sz="900" b="1" dirty="0">
              <a:solidFill>
                <a:schemeClr val="tx1"/>
              </a:solidFill>
              <a:latin typeface="Arial Narrow" panose="020B0606020202030204" pitchFamily="34" charset="0"/>
            </a:endParaRPr>
          </a:p>
          <a:p>
            <a:pPr>
              <a:spcAft>
                <a:spcPts val="300"/>
              </a:spcAft>
            </a:pPr>
            <a:r>
              <a:rPr lang="it-IT" sz="900" b="1" u="sng" dirty="0">
                <a:solidFill>
                  <a:schemeClr val="tx1"/>
                </a:solidFill>
                <a:latin typeface="Arial Narrow" panose="020B0606020202030204" pitchFamily="34" charset="0"/>
              </a:rPr>
              <a:t>Scenario A</a:t>
            </a:r>
          </a:p>
          <a:p>
            <a:pPr>
              <a:spcAft>
                <a:spcPts val="300"/>
              </a:spcAft>
            </a:pPr>
            <a:r>
              <a:rPr lang="en-US" sz="900" dirty="0">
                <a:solidFill>
                  <a:schemeClr val="tx1"/>
                </a:solidFill>
                <a:latin typeface="Arial Narrow" panose="020B0606020202030204" pitchFamily="34" charset="0"/>
              </a:rPr>
              <a:t>Assume the existence of a family relationship (spouse) between a member of the Awarding Committee and the legal representative of one of the companies participating to the tender procedure.</a:t>
            </a:r>
          </a:p>
          <a:p>
            <a:pPr>
              <a:spcAft>
                <a:spcPts val="300"/>
              </a:spcAft>
            </a:pPr>
            <a:r>
              <a:rPr lang="en-US" sz="900" dirty="0">
                <a:solidFill>
                  <a:schemeClr val="tx1"/>
                </a:solidFill>
                <a:latin typeface="Arial Narrow" panose="020B0606020202030204" pitchFamily="34" charset="0"/>
              </a:rPr>
              <a:t>Such circumstances (the family relationship and the professional position held) demonstrate the objective presence of a secondary interest for the member of the Committee that may lead to a conflict with the primary interest of the organization.</a:t>
            </a:r>
          </a:p>
          <a:p>
            <a:pPr>
              <a:spcAft>
                <a:spcPts val="300"/>
              </a:spcAft>
            </a:pPr>
            <a:r>
              <a:rPr lang="en-US" sz="900" dirty="0">
                <a:solidFill>
                  <a:schemeClr val="tx1"/>
                </a:solidFill>
                <a:latin typeface="Arial Narrow" panose="020B0606020202030204" pitchFamily="34" charset="0"/>
              </a:rPr>
              <a:t>Therefore, this scenario does not imply any hypothesis related to the potential occurrence of an unlawful </a:t>
            </a:r>
            <a:r>
              <a:rPr lang="en-US" sz="900" dirty="0" err="1">
                <a:solidFill>
                  <a:schemeClr val="tx1"/>
                </a:solidFill>
                <a:latin typeface="Arial Narrow" panose="020B0606020202030204" pitchFamily="34" charset="0"/>
              </a:rPr>
              <a:t>behaviour</a:t>
            </a:r>
            <a:r>
              <a:rPr lang="en-US" sz="900" dirty="0">
                <a:solidFill>
                  <a:schemeClr val="tx1"/>
                </a:solidFill>
                <a:latin typeface="Arial Narrow" panose="020B0606020202030204" pitchFamily="34" charset="0"/>
              </a:rPr>
              <a:t> by the member of the Awarding Committee. </a:t>
            </a:r>
          </a:p>
          <a:p>
            <a:pPr>
              <a:spcAft>
                <a:spcPts val="300"/>
              </a:spcAft>
            </a:pPr>
            <a:r>
              <a:rPr lang="en-US" sz="900" dirty="0">
                <a:solidFill>
                  <a:schemeClr val="tx1"/>
                </a:solidFill>
                <a:latin typeface="Arial Narrow" panose="020B0606020202030204" pitchFamily="34" charset="0"/>
              </a:rPr>
              <a:t>However, given the absence of a structured process dedicated to the disclosure of such circumstances, information asymmetries may lead to fraudulent </a:t>
            </a:r>
            <a:r>
              <a:rPr lang="en-US" sz="900" dirty="0" err="1">
                <a:solidFill>
                  <a:schemeClr val="tx1"/>
                </a:solidFill>
                <a:latin typeface="Arial Narrow" panose="020B0606020202030204" pitchFamily="34" charset="0"/>
              </a:rPr>
              <a:t>behaviour</a:t>
            </a:r>
            <a:r>
              <a:rPr lang="en-US" sz="900" dirty="0">
                <a:solidFill>
                  <a:schemeClr val="tx1"/>
                </a:solidFill>
                <a:latin typeface="Arial Narrow" panose="020B0606020202030204" pitchFamily="34" charset="0"/>
              </a:rPr>
              <a:t>.</a:t>
            </a:r>
          </a:p>
          <a:p>
            <a:pPr>
              <a:spcAft>
                <a:spcPts val="300"/>
              </a:spcAft>
            </a:pPr>
            <a:endParaRPr lang="en-US" sz="900" b="1" dirty="0">
              <a:solidFill>
                <a:schemeClr val="tx1"/>
              </a:solidFill>
              <a:latin typeface="Arial Narrow" panose="020B0606020202030204" pitchFamily="34" charset="0"/>
            </a:endParaRPr>
          </a:p>
          <a:p>
            <a:pPr>
              <a:spcAft>
                <a:spcPts val="300"/>
              </a:spcAft>
            </a:pPr>
            <a:r>
              <a:rPr lang="it-IT" sz="900" b="1" dirty="0">
                <a:solidFill>
                  <a:schemeClr val="tx1"/>
                </a:solidFill>
                <a:latin typeface="Arial Narrow" panose="020B0606020202030204" pitchFamily="34" charset="0"/>
              </a:rPr>
              <a:t>INSIGHTS</a:t>
            </a:r>
          </a:p>
          <a:p>
            <a:pPr>
              <a:spcAft>
                <a:spcPts val="300"/>
              </a:spcAft>
            </a:pPr>
            <a:r>
              <a:rPr lang="en-US" sz="900" dirty="0">
                <a:solidFill>
                  <a:schemeClr val="tx1"/>
                </a:solidFill>
                <a:latin typeface="Arial Narrow" panose="020B0606020202030204" pitchFamily="34" charset="0"/>
              </a:rPr>
              <a:t>Taking into consideration the same procurement process, as described above, is it possible to identify a secondary interest and a consequent conflict of interest in the following scenarios?</a:t>
            </a:r>
            <a:endParaRPr lang="it-IT" sz="900" dirty="0">
              <a:solidFill>
                <a:schemeClr val="tx1"/>
              </a:solidFill>
              <a:latin typeface="Arial Narrow" panose="020B0606020202030204" pitchFamily="34" charset="0"/>
            </a:endParaRP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B</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the member of the commission and the legal representative of the company are parents of minors in joint custody, even though they have been divorced for many years;</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C</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the member of the committee declares to have an habitual relationship with the spouse of the legal representative of the company;</a:t>
            </a:r>
          </a:p>
          <a:p>
            <a:pPr marL="171450" indent="-171450">
              <a:spcAft>
                <a:spcPts val="300"/>
              </a:spcAft>
              <a:buFont typeface="Arial" panose="020B0604020202020204" pitchFamily="34" charset="0"/>
              <a:buChar char="►"/>
            </a:pPr>
            <a:r>
              <a:rPr lang="it-IT" sz="900" b="1" u="sng" dirty="0">
                <a:solidFill>
                  <a:schemeClr val="tx1"/>
                </a:solidFill>
                <a:latin typeface="Arial Narrow" panose="020B0606020202030204" pitchFamily="34" charset="0"/>
              </a:rPr>
              <a:t>Scenario D</a:t>
            </a:r>
            <a:r>
              <a:rPr lang="it-IT" sz="900" dirty="0">
                <a:solidFill>
                  <a:schemeClr val="tx1"/>
                </a:solidFill>
                <a:latin typeface="Arial Narrow" panose="020B0606020202030204" pitchFamily="34" charset="0"/>
              </a:rPr>
              <a:t>: </a:t>
            </a:r>
            <a:r>
              <a:rPr lang="en-US" sz="900" dirty="0">
                <a:solidFill>
                  <a:schemeClr val="tx1"/>
                </a:solidFill>
                <a:latin typeface="Arial Narrow" panose="020B0606020202030204" pitchFamily="34" charset="0"/>
              </a:rPr>
              <a:t>If the parent of one member of the committee member has been:</a:t>
            </a:r>
            <a:endParaRPr lang="it-IT" sz="900" dirty="0">
              <a:solidFill>
                <a:schemeClr val="tx1"/>
              </a:solidFill>
              <a:latin typeface="Arial Narrow" panose="020B0606020202030204" pitchFamily="34" charset="0"/>
            </a:endParaRPr>
          </a:p>
          <a:p>
            <a:pPr marL="360363" indent="-179388">
              <a:spcAft>
                <a:spcPts val="300"/>
              </a:spcAft>
              <a:buFont typeface="+mj-lt"/>
              <a:buAutoNum type="romanLcPeriod"/>
            </a:pPr>
            <a:r>
              <a:rPr lang="en-US" sz="900" dirty="0">
                <a:solidFill>
                  <a:schemeClr val="tx1"/>
                </a:solidFill>
                <a:latin typeface="Arial Narrow" panose="020B0606020202030204" pitchFamily="34" charset="0"/>
              </a:rPr>
              <a:t>a legal representative of the company;</a:t>
            </a:r>
          </a:p>
          <a:p>
            <a:pPr marL="360363" indent="-179388">
              <a:spcAft>
                <a:spcPts val="300"/>
              </a:spcAft>
              <a:buFont typeface="+mj-lt"/>
              <a:buAutoNum type="romanLcPeriod"/>
            </a:pPr>
            <a:r>
              <a:rPr lang="en-US" sz="900" dirty="0">
                <a:solidFill>
                  <a:schemeClr val="tx1"/>
                </a:solidFill>
                <a:latin typeface="Arial Narrow" panose="020B0606020202030204" pitchFamily="34" charset="0"/>
              </a:rPr>
              <a:t>An employee of the company, with an employment relationship lasting more than twenty years.</a:t>
            </a:r>
            <a:endParaRPr lang="it-IT" sz="9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684812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288" y="9409329"/>
            <a:ext cx="6769092" cy="470155"/>
            <a:chOff x="2700337" y="9079265"/>
            <a:chExt cx="2089151" cy="695148"/>
          </a:xfrm>
        </p:grpSpPr>
        <p:sp>
          <p:nvSpPr>
            <p:cNvPr id="8" name="Rectangle 7"/>
            <p:cNvSpPr/>
            <p:nvPr/>
          </p:nvSpPr>
          <p:spPr>
            <a:xfrm>
              <a:off x="2700338" y="9095443"/>
              <a:ext cx="2089149" cy="6789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pPr>
                <a:spcAft>
                  <a:spcPts val="600"/>
                </a:spcAft>
              </a:pPr>
              <a:r>
                <a:rPr lang="en-US" sz="700" baseline="50000" dirty="0">
                  <a:solidFill>
                    <a:schemeClr val="tx1"/>
                  </a:solidFill>
                  <a:latin typeface="EYInterstate Light" panose="02000506000000020004" pitchFamily="2" charset="0"/>
                </a:rPr>
                <a:t>3</a:t>
              </a:r>
              <a:r>
                <a:rPr lang="en-US" sz="700" dirty="0">
                  <a:solidFill>
                    <a:schemeClr val="tx1"/>
                  </a:solidFill>
                  <a:latin typeface="EYInterstate Light" panose="02000506000000020004" pitchFamily="2" charset="0"/>
                </a:rPr>
                <a:t> </a:t>
              </a:r>
              <a:r>
                <a:rPr lang="en-US" sz="700" dirty="0">
                  <a:solidFill>
                    <a:schemeClr val="tx1"/>
                  </a:solidFill>
                  <a:latin typeface="Arial Narrow" panose="020B0606020202030204" pitchFamily="34" charset="0"/>
                </a:rPr>
                <a:t>McMurray, Concepts of mind and intelligence in educational theory, 1975. </a:t>
              </a:r>
            </a:p>
            <a:p>
              <a:pPr>
                <a:spcAft>
                  <a:spcPts val="600"/>
                </a:spcAft>
              </a:pPr>
              <a:r>
                <a:rPr lang="en-US" sz="700" baseline="50000" dirty="0">
                  <a:solidFill>
                    <a:schemeClr val="tx1"/>
                  </a:solidFill>
                  <a:latin typeface="Arial Narrow" panose="020B0606020202030204" pitchFamily="34" charset="0"/>
                </a:rPr>
                <a:t>4</a:t>
              </a:r>
              <a:r>
                <a:rPr lang="en-US" sz="700" dirty="0">
                  <a:solidFill>
                    <a:schemeClr val="tx1"/>
                  </a:solidFill>
                  <a:latin typeface="Arial Narrow" panose="020B0606020202030204" pitchFamily="34" charset="0"/>
                </a:rPr>
                <a:t> French, Raven, The bases of Social Power, 1959. </a:t>
              </a:r>
              <a:endParaRPr lang="it-IT" sz="700" dirty="0">
                <a:solidFill>
                  <a:schemeClr val="tx1"/>
                </a:solidFill>
                <a:latin typeface="Arial Narrow" panose="020B0606020202030204" pitchFamily="34" charset="0"/>
              </a:endParaRPr>
            </a:p>
          </p:txBody>
        </p:sp>
        <p:cxnSp>
          <p:nvCxnSpPr>
            <p:cNvPr id="9" name="Straight Connector 8"/>
            <p:cNvCxnSpPr/>
            <p:nvPr/>
          </p:nvCxnSpPr>
          <p:spPr>
            <a:xfrm>
              <a:off x="2700337" y="9079265"/>
              <a:ext cx="208915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55" name="Straight Connector 54">
            <a:extLst>
              <a:ext uri="{FF2B5EF4-FFF2-40B4-BE49-F238E27FC236}">
                <a16:creationId xmlns:a16="http://schemas.microsoft.com/office/drawing/2014/main" id="{EF94E5BF-55DC-45CD-958B-405BEAC36BDC}"/>
              </a:ext>
            </a:extLst>
          </p:cNvPr>
          <p:cNvCxnSpPr/>
          <p:nvPr/>
        </p:nvCxnSpPr>
        <p:spPr>
          <a:xfrm>
            <a:off x="106830" y="10467351"/>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B0994BF-1D4A-4643-8141-75A0D147323A}"/>
              </a:ext>
            </a:extLst>
          </p:cNvPr>
          <p:cNvCxnSpPr/>
          <p:nvPr/>
        </p:nvCxnSpPr>
        <p:spPr>
          <a:xfrm>
            <a:off x="106830" y="10340672"/>
            <a:ext cx="734601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1" name="Text Placeholder 1">
            <a:extLst>
              <a:ext uri="{FF2B5EF4-FFF2-40B4-BE49-F238E27FC236}">
                <a16:creationId xmlns:a16="http://schemas.microsoft.com/office/drawing/2014/main" id="{549950A4-CD2F-4991-8AFA-F84DC2684E95}"/>
              </a:ext>
            </a:extLst>
          </p:cNvPr>
          <p:cNvSpPr txBox="1">
            <a:spLocks/>
          </p:cNvSpPr>
          <p:nvPr/>
        </p:nvSpPr>
        <p:spPr>
          <a:xfrm>
            <a:off x="412546" y="1325235"/>
            <a:ext cx="6769097" cy="7419975"/>
          </a:xfrm>
          <a:prstGeom prst="rect">
            <a:avLst/>
          </a:prstGeom>
        </p:spPr>
        <p:txBody>
          <a:bodyPr lIns="0" tIns="0" rIns="0" bIns="0"/>
          <a:lstStyle>
            <a:lvl1pPr marL="0" indent="0" algn="l" defTabSz="755934" rtl="0" eaLnBrk="1" latinLnBrk="0" hangingPunct="1">
              <a:lnSpc>
                <a:spcPct val="100000"/>
              </a:lnSpc>
              <a:spcBef>
                <a:spcPts val="0"/>
              </a:spcBef>
              <a:spcAft>
                <a:spcPts val="600"/>
              </a:spcAft>
              <a:buFontTx/>
              <a:buNone/>
              <a:defRPr sz="1000" kern="1200">
                <a:solidFill>
                  <a:schemeClr val="tx1"/>
                </a:solidFill>
                <a:latin typeface="EYInterstate Light" panose="02000506000000020004" pitchFamily="2" charset="0"/>
                <a:ea typeface="+mn-ea"/>
                <a:cs typeface="+mn-cs"/>
              </a:defRPr>
            </a:lvl1pPr>
            <a:lvl2pPr marL="0" indent="0" algn="l" defTabSz="755934" rtl="0" eaLnBrk="1" latinLnBrk="0" hangingPunct="1">
              <a:lnSpc>
                <a:spcPct val="100000"/>
              </a:lnSpc>
              <a:spcBef>
                <a:spcPts val="600"/>
              </a:spcBef>
              <a:spcAft>
                <a:spcPts val="600"/>
              </a:spcAft>
              <a:buFontTx/>
              <a:buNone/>
              <a:defRPr sz="1600" b="1" kern="1200">
                <a:solidFill>
                  <a:srgbClr val="FFD200"/>
                </a:solidFill>
                <a:latin typeface="EYInterstate" panose="02000503020000020004" pitchFamily="2" charset="0"/>
                <a:ea typeface="+mn-ea"/>
                <a:cs typeface="+mn-cs"/>
              </a:defRPr>
            </a:lvl2pPr>
            <a:lvl3pPr marL="0" indent="0" algn="l" defTabSz="755934" rtl="0" eaLnBrk="1" latinLnBrk="0" hangingPunct="1">
              <a:lnSpc>
                <a:spcPct val="100000"/>
              </a:lnSpc>
              <a:spcBef>
                <a:spcPts val="600"/>
              </a:spcBef>
              <a:spcAft>
                <a:spcPts val="600"/>
              </a:spcAft>
              <a:buClr>
                <a:srgbClr val="FFD200"/>
              </a:buClr>
              <a:buFontTx/>
              <a:buNone/>
              <a:defRPr sz="1400" b="1" kern="1200">
                <a:solidFill>
                  <a:schemeClr val="bg1">
                    <a:lumMod val="50000"/>
                  </a:schemeClr>
                </a:solidFill>
                <a:latin typeface="EYInterstate" panose="02000503020000020004" pitchFamily="2" charset="0"/>
                <a:ea typeface="+mn-ea"/>
                <a:cs typeface="+mn-cs"/>
              </a:defRPr>
            </a:lvl3pPr>
            <a:lvl4pPr marL="180975" indent="-180975" algn="l" defTabSz="755934" rtl="0" eaLnBrk="1" latinLnBrk="0" hangingPunct="1">
              <a:lnSpc>
                <a:spcPct val="100000"/>
              </a:lnSpc>
              <a:spcBef>
                <a:spcPts val="0"/>
              </a:spcBef>
              <a:spcAft>
                <a:spcPts val="600"/>
              </a:spcAft>
              <a:buClr>
                <a:srgbClr val="FFD200"/>
              </a:buClr>
              <a:buFont typeface="Arial" panose="020B0604020202020204" pitchFamily="34" charset="0"/>
              <a:buChar char="►"/>
              <a:defRPr sz="1000" kern="1200">
                <a:solidFill>
                  <a:schemeClr val="tx1"/>
                </a:solidFill>
                <a:latin typeface="EYInterstate Light" panose="02000506000000020004" pitchFamily="2" charset="0"/>
                <a:ea typeface="+mn-ea"/>
                <a:cs typeface="+mn-cs"/>
              </a:defRPr>
            </a:lvl4pPr>
            <a:lvl5pPr marL="182563" indent="-182563" algn="l" defTabSz="755934" rtl="0" eaLnBrk="1" latinLnBrk="0" hangingPunct="1">
              <a:lnSpc>
                <a:spcPct val="100000"/>
              </a:lnSpc>
              <a:spcBef>
                <a:spcPts val="0"/>
              </a:spcBef>
              <a:spcAft>
                <a:spcPts val="600"/>
              </a:spcAft>
              <a:buClrTx/>
              <a:buFont typeface="+mj-lt"/>
              <a:buAutoNum type="arabicPeriod"/>
              <a:defRPr sz="1000" kern="1200">
                <a:solidFill>
                  <a:schemeClr val="tx1"/>
                </a:solidFill>
                <a:latin typeface="EYInterstate Light" panose="02000506000000020004" pitchFamily="2"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gn="just"/>
            <a:r>
              <a:rPr lang="en-US" sz="1100" dirty="0">
                <a:latin typeface="Arial Narrow" panose="020B0606020202030204" pitchFamily="34" charset="0"/>
              </a:rPr>
              <a:t>As mentioned above, the secondary interest must be able to “improperly influence the performance” of the agent.</a:t>
            </a:r>
          </a:p>
          <a:p>
            <a:pPr algn="just"/>
            <a:r>
              <a:rPr lang="en-US" sz="1100" dirty="0">
                <a:latin typeface="Arial Narrow" panose="020B0606020202030204" pitchFamily="34" charset="0"/>
              </a:rPr>
              <a:t>In general, the ability to influence the conduct of other entities involved in the business and/or to resist to their influences, can be defined as a form of power </a:t>
            </a:r>
            <a:r>
              <a:rPr lang="en-US" sz="1100" baseline="30000" dirty="0">
                <a:latin typeface="Arial Narrow" panose="020B0606020202030204" pitchFamily="34" charset="0"/>
              </a:rPr>
              <a:t>3</a:t>
            </a:r>
            <a:r>
              <a:rPr lang="en-US" sz="1100" dirty="0">
                <a:latin typeface="Arial Narrow" panose="020B0606020202030204" pitchFamily="34" charset="0"/>
              </a:rPr>
              <a:t>. According to the traditional classification, types and forms of power can be identified as follows </a:t>
            </a:r>
            <a:r>
              <a:rPr lang="en-US" sz="1100" baseline="30000" dirty="0">
                <a:latin typeface="Arial Narrow" panose="020B0606020202030204" pitchFamily="34" charset="0"/>
              </a:rPr>
              <a:t>4</a:t>
            </a:r>
            <a:r>
              <a:rPr lang="en-US" sz="1100" dirty="0">
                <a:latin typeface="Arial Narrow" panose="020B0606020202030204" pitchFamily="34" charset="0"/>
              </a:rPr>
              <a:t>:</a:t>
            </a:r>
            <a:endParaRPr lang="it-IT" sz="1100" dirty="0">
              <a:latin typeface="Arial Narrow" panose="020B0606020202030204" pitchFamily="34" charset="0"/>
            </a:endParaRPr>
          </a:p>
          <a:p>
            <a:pPr lvl="4" algn="just"/>
            <a:r>
              <a:rPr lang="it-IT" sz="1100" u="sng" dirty="0">
                <a:latin typeface="Arial Narrow" panose="020B0606020202030204" pitchFamily="34" charset="0"/>
              </a:rPr>
              <a:t>Position power</a:t>
            </a:r>
            <a:r>
              <a:rPr lang="it-IT" sz="1100" dirty="0">
                <a:latin typeface="Arial Narrow" panose="020B0606020202030204" pitchFamily="34" charset="0"/>
              </a:rPr>
              <a:t>: </a:t>
            </a:r>
            <a:r>
              <a:rPr lang="en-US" sz="1100" dirty="0">
                <a:latin typeface="Arial Narrow" panose="020B0606020202030204" pitchFamily="34" charset="0"/>
              </a:rPr>
              <a:t>the interpersonal power resulting from occupying a formal position of authority. It is based on the rules, values and beliefs usually learned in the course of the </a:t>
            </a:r>
            <a:r>
              <a:rPr lang="en-US" sz="1100" dirty="0" err="1">
                <a:latin typeface="Arial Narrow" panose="020B0606020202030204" pitchFamily="34" charset="0"/>
              </a:rPr>
              <a:t>socialisation</a:t>
            </a:r>
            <a:r>
              <a:rPr lang="en-US" sz="1100" dirty="0">
                <a:latin typeface="Arial Narrow" panose="020B0606020202030204" pitchFamily="34" charset="0"/>
              </a:rPr>
              <a:t> process according to which certain individuals with authority have a legitimate right to govern and influence others. In the vast majority of organizations, authority is identified and allocated in the form of a hierarchy, whereby individuals that hold a higher position are entitled to exercise their power over individuals who hold subordinated positions.</a:t>
            </a:r>
            <a:r>
              <a:rPr lang="it-IT" sz="1100" dirty="0">
                <a:latin typeface="Arial Narrow" panose="020B0606020202030204" pitchFamily="34" charset="0"/>
              </a:rPr>
              <a:t> </a:t>
            </a:r>
          </a:p>
          <a:p>
            <a:pPr lvl="4" algn="just"/>
            <a:r>
              <a:rPr lang="it-IT" sz="1100" u="sng" dirty="0" err="1">
                <a:latin typeface="Arial Narrow" panose="020B0606020202030204" pitchFamily="34" charset="0"/>
              </a:rPr>
              <a:t>Competence</a:t>
            </a:r>
            <a:r>
              <a:rPr lang="it-IT" sz="1100" u="sng" dirty="0">
                <a:latin typeface="Arial Narrow" panose="020B0606020202030204" pitchFamily="34" charset="0"/>
              </a:rPr>
              <a:t> power</a:t>
            </a:r>
            <a:r>
              <a:rPr lang="it-IT" sz="1100" dirty="0">
                <a:latin typeface="Arial Narrow" panose="020B0606020202030204" pitchFamily="34" charset="0"/>
              </a:rPr>
              <a:t>: </a:t>
            </a:r>
            <a:r>
              <a:rPr lang="en-US" sz="1100" dirty="0">
                <a:latin typeface="Arial Narrow" panose="020B0606020202030204" pitchFamily="34" charset="0"/>
              </a:rPr>
              <a:t>the interpersonal power based on the possession of knowledge, experience and talent. The power of knowledge and competences is the element that </a:t>
            </a:r>
            <a:r>
              <a:rPr lang="en-US" sz="1100" dirty="0" err="1">
                <a:latin typeface="Arial Narrow" panose="020B0606020202030204" pitchFamily="34" charset="0"/>
              </a:rPr>
              <a:t>legitimises</a:t>
            </a:r>
            <a:r>
              <a:rPr lang="en-US" sz="1100" dirty="0">
                <a:latin typeface="Arial Narrow" panose="020B0606020202030204" pitchFamily="34" charset="0"/>
              </a:rPr>
              <a:t> an individual’s right to guide the </a:t>
            </a:r>
            <a:r>
              <a:rPr lang="en-US" sz="1100" dirty="0" err="1">
                <a:latin typeface="Arial Narrow" panose="020B0606020202030204" pitchFamily="34" charset="0"/>
              </a:rPr>
              <a:t>behaviour</a:t>
            </a:r>
            <a:r>
              <a:rPr lang="en-US" sz="1100" dirty="0">
                <a:latin typeface="Arial Narrow" panose="020B0606020202030204" pitchFamily="34" charset="0"/>
              </a:rPr>
              <a:t> of others and to comply with scientifically based principles.</a:t>
            </a:r>
          </a:p>
          <a:p>
            <a:pPr lvl="4" algn="just"/>
            <a:r>
              <a:rPr lang="it-IT" sz="1100" u="sng" dirty="0">
                <a:latin typeface="Arial Narrow" panose="020B0606020202030204" pitchFamily="34" charset="0"/>
              </a:rPr>
              <a:t>Power of the </a:t>
            </a:r>
            <a:r>
              <a:rPr lang="it-IT" sz="1100" u="sng" dirty="0" err="1">
                <a:latin typeface="Arial Narrow" panose="020B0606020202030204" pitchFamily="34" charset="0"/>
              </a:rPr>
              <a:t>charisma</a:t>
            </a:r>
            <a:r>
              <a:rPr lang="it-IT" sz="1100" dirty="0">
                <a:latin typeface="Arial Narrow" panose="020B0606020202030204" pitchFamily="34" charset="0"/>
              </a:rPr>
              <a:t>: </a:t>
            </a:r>
            <a:r>
              <a:rPr lang="en-US" sz="1100" dirty="0">
                <a:latin typeface="Arial Narrow" panose="020B0606020202030204" pitchFamily="34" charset="0"/>
              </a:rPr>
              <a:t>the interpersonal power based on the possession of unique personal characteristics. This power leads peoples to think and to act like the individual assumed as the role model with whom they identify themselves.</a:t>
            </a:r>
          </a:p>
          <a:p>
            <a:pPr lvl="4" algn="just">
              <a:buFont typeface="+mj-lt"/>
              <a:buAutoNum type="arabicPeriod" startAt="4"/>
            </a:pPr>
            <a:r>
              <a:rPr lang="it-IT" sz="1100" u="sng" dirty="0">
                <a:latin typeface="Arial Narrow" panose="020B0606020202030204" pitchFamily="34" charset="0"/>
              </a:rPr>
              <a:t>Power of </a:t>
            </a:r>
            <a:r>
              <a:rPr lang="it-IT" sz="1100" u="sng" dirty="0" err="1">
                <a:latin typeface="Arial Narrow" panose="020B0606020202030204" pitchFamily="34" charset="0"/>
              </a:rPr>
              <a:t>coercion</a:t>
            </a:r>
            <a:r>
              <a:rPr lang="it-IT" sz="1100" dirty="0">
                <a:latin typeface="Arial Narrow" panose="020B0606020202030204" pitchFamily="34" charset="0"/>
              </a:rPr>
              <a:t>: </a:t>
            </a:r>
            <a:r>
              <a:rPr lang="en-US" sz="1100" dirty="0">
                <a:latin typeface="Arial Narrow" panose="020B0606020202030204" pitchFamily="34" charset="0"/>
              </a:rPr>
              <a:t>interpersonal power based on the ability to control the occurrence of side effects. It occurs when an individual induces other people to conform to his or her own desires by inspiring fear, </a:t>
            </a:r>
            <a:r>
              <a:rPr lang="en-US" sz="1100" dirty="0" err="1">
                <a:latin typeface="Arial Narrow" panose="020B0606020202030204" pitchFamily="34" charset="0"/>
              </a:rPr>
              <a:t>penalising</a:t>
            </a:r>
            <a:r>
              <a:rPr lang="en-US" sz="1100" dirty="0">
                <a:latin typeface="Arial Narrow" panose="020B0606020202030204" pitchFamily="34" charset="0"/>
              </a:rPr>
              <a:t> opponents, as in the case of loss of money or the assignment of undesired tasks</a:t>
            </a:r>
            <a:r>
              <a:rPr lang="it-IT" sz="1100" dirty="0">
                <a:latin typeface="Arial Narrow" panose="020B0606020202030204" pitchFamily="34" charset="0"/>
              </a:rPr>
              <a:t>.</a:t>
            </a:r>
          </a:p>
          <a:p>
            <a:pPr lvl="4" algn="just">
              <a:buFont typeface="+mj-lt"/>
              <a:buAutoNum type="arabicPeriod" startAt="4"/>
            </a:pPr>
            <a:r>
              <a:rPr lang="it-IT" sz="1100" u="sng" dirty="0" err="1">
                <a:latin typeface="Arial Narrow" panose="020B0606020202030204" pitchFamily="34" charset="0"/>
              </a:rPr>
              <a:t>Recognition</a:t>
            </a:r>
            <a:r>
              <a:rPr lang="it-IT" sz="1100" u="sng" dirty="0">
                <a:latin typeface="Arial Narrow" panose="020B0606020202030204" pitchFamily="34" charset="0"/>
              </a:rPr>
              <a:t> power</a:t>
            </a:r>
            <a:r>
              <a:rPr lang="it-IT" sz="1100" dirty="0">
                <a:latin typeface="Arial Narrow" panose="020B0606020202030204" pitchFamily="34" charset="0"/>
              </a:rPr>
              <a:t>: </a:t>
            </a:r>
            <a:r>
              <a:rPr lang="en-US" sz="1100" dirty="0">
                <a:latin typeface="Arial Narrow" panose="020B0606020202030204" pitchFamily="34" charset="0"/>
              </a:rPr>
              <a:t>interpersonal power based on the ability to control the allocation of desired effects. This occurs when an individual encourages other people to conform to his or her own requests through rewards or showing appreciation and, in pragmatics terms, granting promotions or assigning prestigious and pleasant tasks, etc.</a:t>
            </a:r>
          </a:p>
          <a:p>
            <a:pPr lvl="4" algn="just">
              <a:buFont typeface="+mj-lt"/>
              <a:buAutoNum type="arabicPeriod" startAt="4"/>
            </a:pPr>
            <a:endParaRPr lang="it-IT" sz="1100" dirty="0">
              <a:latin typeface="Arial Narrow" panose="020B0606020202030204" pitchFamily="34" charset="0"/>
            </a:endParaRPr>
          </a:p>
          <a:p>
            <a:pPr marL="0" lvl="4" indent="0" algn="just">
              <a:buNone/>
            </a:pPr>
            <a:r>
              <a:rPr lang="en-US" sz="1100" dirty="0">
                <a:latin typeface="Arial Narrow" panose="020B0606020202030204" pitchFamily="34" charset="0"/>
              </a:rPr>
              <a:t>Within some organizations some people are defined as "influencers" who, even if not directly involved in the decision-making process, are able to influence decisions taken by other individuals.</a:t>
            </a:r>
          </a:p>
          <a:p>
            <a:pPr marL="0" lvl="4" indent="0" algn="just">
              <a:buNone/>
            </a:pPr>
            <a:r>
              <a:rPr lang="en-US" sz="1100" dirty="0">
                <a:latin typeface="Arial Narrow" panose="020B0606020202030204" pitchFamily="34" charset="0"/>
              </a:rPr>
              <a:t>Influencers are identified by the presence of certain objective and observable forms of power such as positions power, competence power, power of coercion and recognition power. </a:t>
            </a:r>
          </a:p>
          <a:p>
            <a:pPr marL="0" lvl="4" indent="0" algn="just">
              <a:buNone/>
            </a:pPr>
            <a:r>
              <a:rPr lang="en-US" sz="1100" dirty="0">
                <a:latin typeface="Arial Narrow" panose="020B0606020202030204" pitchFamily="34" charset="0"/>
              </a:rPr>
              <a:t>The degree of influence varies according to the form of power, its type and the complexity of the operating processes in which it is involved. </a:t>
            </a:r>
          </a:p>
          <a:p>
            <a:pPr marL="0" lvl="4" indent="0" algn="just">
              <a:buNone/>
            </a:pPr>
            <a:r>
              <a:rPr lang="en-US" sz="1100" dirty="0">
                <a:latin typeface="Arial Narrow" panose="020B0606020202030204" pitchFamily="34" charset="0"/>
              </a:rPr>
              <a:t>The diagram illustrated below illustrates the existence of a “Secondary Interest” for an “influencer” who interferes in a decision-making process in which different stakeholders are involved.</a:t>
            </a:r>
          </a:p>
          <a:p>
            <a:pPr lvl="4"/>
            <a:endParaRPr lang="it-IT" dirty="0"/>
          </a:p>
          <a:p>
            <a:pPr marL="0" lvl="4" indent="0" algn="just">
              <a:buNone/>
            </a:pPr>
            <a:endParaRPr lang="it-IT" sz="1100" dirty="0">
              <a:latin typeface="Arial Narrow" panose="020B0606020202030204" pitchFamily="34" charset="0"/>
            </a:endParaRPr>
          </a:p>
        </p:txBody>
      </p:sp>
    </p:spTree>
    <p:extLst>
      <p:ext uri="{BB962C8B-B14F-4D97-AF65-F5344CB8AC3E}">
        <p14:creationId xmlns:p14="http://schemas.microsoft.com/office/powerpoint/2010/main" val="3361458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6031</TotalTime>
  <Words>4714</Words>
  <Application>Microsoft Office PowerPoint</Application>
  <PresentationFormat>Custom</PresentationFormat>
  <Paragraphs>297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EYInterstate</vt:lpstr>
      <vt:lpstr>EYInterstate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 Bressanelli</dc:creator>
  <cp:lastModifiedBy>Giorgio Mannelli</cp:lastModifiedBy>
  <cp:revision>820</cp:revision>
  <cp:lastPrinted>2019-05-29T14:27:54Z</cp:lastPrinted>
  <dcterms:created xsi:type="dcterms:W3CDTF">2016-10-24T07:47:42Z</dcterms:created>
  <dcterms:modified xsi:type="dcterms:W3CDTF">2019-06-06T17:05:58Z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Date">
    <vt:lpwstr/>
  </property>
  <property fmtid="{D5CDD505-2E9C-101B-9397-08002B2CF9AE}" pid="3" name="WppReportVersion">
    <vt:lpwstr>Version 1.0</vt:lpwstr>
  </property>
  <property fmtid="{D5CDD505-2E9C-101B-9397-08002B2CF9AE}" pid="4" name="WppReportDraft">
    <vt:lpwstr>(Draft)</vt:lpwstr>
  </property>
  <property fmtid="{D5CDD505-2E9C-101B-9397-08002B2CF9AE}" pid="5" name="WppReportCurrencySymbol">
    <vt:lpwstr>€</vt:lpwstr>
  </property>
  <property fmtid="{D5CDD505-2E9C-101B-9397-08002B2CF9AE}" pid="6" name="WppReportDashboardTitleText">
    <vt:lpwstr>Dashboard</vt:lpwstr>
  </property>
  <property fmtid="{D5CDD505-2E9C-101B-9397-08002B2CF9AE}" pid="7" name="WppReportShortPageNumberFormat">
    <vt:lpwstr>Page &lt;#&gt;</vt:lpwstr>
  </property>
  <property fmtid="{D5CDD505-2E9C-101B-9397-08002B2CF9AE}" pid="8" name="WppReportLongPageNumberFormat">
    <vt:lpwstr>Page &lt;#&gt; of &lt;PageCount&gt;</vt:lpwstr>
  </property>
  <property fmtid="{D5CDD505-2E9C-101B-9397-08002B2CF9AE}" pid="9" name="WppReportTocTitleText">
    <vt:lpwstr>Table of contents</vt:lpwstr>
  </property>
  <property fmtid="{D5CDD505-2E9C-101B-9397-08002B2CF9AE}" pid="10" name="WppReportIsTocUpdateRecommended">
    <vt:bool>true</vt:bool>
  </property>
  <property fmtid="{D5CDD505-2E9C-101B-9397-08002B2CF9AE}" pid="11" name="WppReportPropertiesLastWrittenToDocument">
    <vt:filetime>2019-05-28T11:11:03Z</vt:filetime>
  </property>
</Properties>
</file>