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19"/>
  </p:notesMasterIdLst>
  <p:handoutMasterIdLst>
    <p:handoutMasterId r:id="rId20"/>
  </p:handoutMasterIdLst>
  <p:sldIdLst>
    <p:sldId id="302" r:id="rId2"/>
    <p:sldId id="305" r:id="rId3"/>
    <p:sldId id="306" r:id="rId4"/>
    <p:sldId id="280" r:id="rId5"/>
    <p:sldId id="281" r:id="rId6"/>
    <p:sldId id="307" r:id="rId7"/>
    <p:sldId id="308" r:id="rId8"/>
    <p:sldId id="309" r:id="rId9"/>
    <p:sldId id="314" r:id="rId10"/>
    <p:sldId id="313" r:id="rId11"/>
    <p:sldId id="285" r:id="rId12"/>
    <p:sldId id="286" r:id="rId13"/>
    <p:sldId id="287" r:id="rId14"/>
    <p:sldId id="288" r:id="rId15"/>
    <p:sldId id="289" r:id="rId16"/>
    <p:sldId id="303" r:id="rId17"/>
    <p:sldId id="301" r:id="rId18"/>
  </p:sldIdLst>
  <p:sldSz cx="7559675" cy="1069181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907" userDrawn="1">
          <p15:clr>
            <a:srgbClr val="A4A3A4"/>
          </p15:clr>
        </p15:guide>
        <p15:guide id="2" pos="1020" userDrawn="1">
          <p15:clr>
            <a:srgbClr val="A4A3A4"/>
          </p15:clr>
        </p15:guide>
        <p15:guide id="3" orient="horz" pos="336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erangelo Gentile" initials="PG" lastIdx="13" clrIdx="0">
    <p:extLst>
      <p:ext uri="{19B8F6BF-5375-455C-9EA6-DF929625EA0E}">
        <p15:presenceInfo xmlns:p15="http://schemas.microsoft.com/office/powerpoint/2012/main" userId="S-1-5-21-8915387-119489993-1287535205-68474" providerId="AD"/>
      </p:ext>
    </p:extLst>
  </p:cmAuthor>
  <p:cmAuthor id="2" name="Piero Nicodano" initials="PN" lastIdx="3" clrIdx="1">
    <p:extLst>
      <p:ext uri="{19B8F6BF-5375-455C-9EA6-DF929625EA0E}">
        <p15:presenceInfo xmlns:p15="http://schemas.microsoft.com/office/powerpoint/2012/main" userId="S-1-5-21-8915387-119489993-1287535205-35062" providerId="AD"/>
      </p:ext>
    </p:extLst>
  </p:cmAuthor>
  <p:cmAuthor id="3" name="Barbara Buonfiglioli" initials="BB" lastIdx="21" clrIdx="2">
    <p:extLst>
      <p:ext uri="{19B8F6BF-5375-455C-9EA6-DF929625EA0E}">
        <p15:presenceInfo xmlns:p15="http://schemas.microsoft.com/office/powerpoint/2012/main" userId="S-1-5-21-8915387-119489993-1287535205-257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2F2F2"/>
    <a:srgbClr val="808080"/>
    <a:srgbClr val="595959"/>
    <a:srgbClr val="FFD200"/>
    <a:srgbClr val="F0F0F0"/>
    <a:srgbClr val="FFFFFF"/>
    <a:srgbClr val="3C3C3C"/>
    <a:srgbClr val="D9D9D9"/>
    <a:srgbClr val="27AC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03" autoAdjust="0"/>
    <p:restoredTop sz="95380" autoAdjust="0"/>
  </p:normalViewPr>
  <p:slideViewPr>
    <p:cSldViewPr snapToGrid="0">
      <p:cViewPr>
        <p:scale>
          <a:sx n="90" d="100"/>
          <a:sy n="90" d="100"/>
        </p:scale>
        <p:origin x="1742" y="-250"/>
      </p:cViewPr>
      <p:guideLst>
        <p:guide pos="907"/>
        <p:guide pos="1020"/>
        <p:guide orient="horz" pos="3367"/>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9" d="100"/>
          <a:sy n="59" d="100"/>
        </p:scale>
        <p:origin x="336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750F25-5900-4839-94F0-63E59C563533}"/>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3BF56F2-2709-4B24-8081-6E1597F16FD8}"/>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9A3690A3-AE5E-4E2C-90DB-9E4AAC420DB9}" type="datetimeFigureOut">
              <a:rPr lang="en-US" smtClean="0"/>
              <a:t>6/6/2019</a:t>
            </a:fld>
            <a:endParaRPr lang="en-US"/>
          </a:p>
        </p:txBody>
      </p:sp>
      <p:sp>
        <p:nvSpPr>
          <p:cNvPr id="4" name="Footer Placeholder 3">
            <a:extLst>
              <a:ext uri="{FF2B5EF4-FFF2-40B4-BE49-F238E27FC236}">
                <a16:creationId xmlns:a16="http://schemas.microsoft.com/office/drawing/2014/main" id="{004DD06F-51C0-4DB1-9F5C-DD5548C78794}"/>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D4259D-9093-4025-9353-2E9BF6357C52}"/>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B39F5F68-B2A5-4619-B6F4-93156A6308FE}" type="slidenum">
              <a:rPr lang="en-US" smtClean="0"/>
              <a:t>‹#›</a:t>
            </a:fld>
            <a:endParaRPr lang="en-US"/>
          </a:p>
        </p:txBody>
      </p:sp>
    </p:spTree>
    <p:extLst>
      <p:ext uri="{BB962C8B-B14F-4D97-AF65-F5344CB8AC3E}">
        <p14:creationId xmlns:p14="http://schemas.microsoft.com/office/powerpoint/2010/main" val="3649440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77137" cy="513858"/>
          </a:xfrm>
          <a:prstGeom prst="rect">
            <a:avLst/>
          </a:prstGeom>
        </p:spPr>
        <p:txBody>
          <a:bodyPr vert="horz" lIns="94752" tIns="47377" rIns="94752" bIns="47377" rtlCol="0"/>
          <a:lstStyle>
            <a:lvl1pPr algn="l">
              <a:defRPr sz="1200">
                <a:latin typeface="EYInterstate Light" panose="02000506000000020004" pitchFamily="2" charset="0"/>
              </a:defRPr>
            </a:lvl1pPr>
          </a:lstStyle>
          <a:p>
            <a:endParaRPr lang="en-GB" dirty="0"/>
          </a:p>
        </p:txBody>
      </p:sp>
      <p:sp>
        <p:nvSpPr>
          <p:cNvPr id="3" name="Date Placeholder 2"/>
          <p:cNvSpPr>
            <a:spLocks noGrp="1"/>
          </p:cNvSpPr>
          <p:nvPr>
            <p:ph type="dt" idx="1"/>
          </p:nvPr>
        </p:nvSpPr>
        <p:spPr>
          <a:xfrm>
            <a:off x="4020506" y="2"/>
            <a:ext cx="3077137" cy="513858"/>
          </a:xfrm>
          <a:prstGeom prst="rect">
            <a:avLst/>
          </a:prstGeom>
        </p:spPr>
        <p:txBody>
          <a:bodyPr vert="horz" lIns="94752" tIns="47377" rIns="94752" bIns="47377" rtlCol="0"/>
          <a:lstStyle>
            <a:lvl1pPr algn="r">
              <a:defRPr sz="1200">
                <a:latin typeface="EYInterstate Light" panose="02000506000000020004" pitchFamily="2" charset="0"/>
              </a:defRPr>
            </a:lvl1pPr>
          </a:lstStyle>
          <a:p>
            <a:fld id="{89A90DD2-4388-44AA-8100-9B11CB377A6E}" type="datetimeFigureOut">
              <a:rPr lang="en-GB" smtClean="0"/>
              <a:pPr/>
              <a:t>06/06/2019</a:t>
            </a:fld>
            <a:endParaRPr lang="en-GB" dirty="0"/>
          </a:p>
        </p:txBody>
      </p:sp>
      <p:sp>
        <p:nvSpPr>
          <p:cNvPr id="4" name="Slide Image Placeholder 3"/>
          <p:cNvSpPr>
            <a:spLocks noGrp="1" noRot="1" noChangeAspect="1"/>
          </p:cNvSpPr>
          <p:nvPr>
            <p:ph type="sldImg" idx="2"/>
          </p:nvPr>
        </p:nvSpPr>
        <p:spPr>
          <a:xfrm>
            <a:off x="2328863" y="1279525"/>
            <a:ext cx="2441575" cy="3452813"/>
          </a:xfrm>
          <a:prstGeom prst="rect">
            <a:avLst/>
          </a:prstGeom>
          <a:noFill/>
          <a:ln w="12700">
            <a:solidFill>
              <a:prstClr val="black"/>
            </a:solidFill>
          </a:ln>
        </p:spPr>
        <p:txBody>
          <a:bodyPr vert="horz" lIns="94752" tIns="47377" rIns="94752" bIns="47377" rtlCol="0" anchor="ctr"/>
          <a:lstStyle/>
          <a:p>
            <a:endParaRPr lang="en-GB" dirty="0"/>
          </a:p>
        </p:txBody>
      </p:sp>
      <p:sp>
        <p:nvSpPr>
          <p:cNvPr id="5" name="Notes Placeholder 4"/>
          <p:cNvSpPr>
            <a:spLocks noGrp="1"/>
          </p:cNvSpPr>
          <p:nvPr>
            <p:ph type="body" sz="quarter" idx="3"/>
          </p:nvPr>
        </p:nvSpPr>
        <p:spPr>
          <a:xfrm>
            <a:off x="709600" y="4925838"/>
            <a:ext cx="5680103" cy="4029040"/>
          </a:xfrm>
          <a:prstGeom prst="rect">
            <a:avLst/>
          </a:prstGeom>
        </p:spPr>
        <p:txBody>
          <a:bodyPr vert="horz" lIns="94752" tIns="47377" rIns="94752" bIns="47377"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720757"/>
            <a:ext cx="3077137" cy="513858"/>
          </a:xfrm>
          <a:prstGeom prst="rect">
            <a:avLst/>
          </a:prstGeom>
        </p:spPr>
        <p:txBody>
          <a:bodyPr vert="horz" lIns="94752" tIns="47377" rIns="94752" bIns="47377" rtlCol="0" anchor="b"/>
          <a:lstStyle>
            <a:lvl1pPr algn="l">
              <a:defRPr sz="1200">
                <a:latin typeface="EYInterstate Light" panose="02000506000000020004" pitchFamily="2" charset="0"/>
              </a:defRPr>
            </a:lvl1pPr>
          </a:lstStyle>
          <a:p>
            <a:endParaRPr lang="en-GB" dirty="0"/>
          </a:p>
        </p:txBody>
      </p:sp>
      <p:sp>
        <p:nvSpPr>
          <p:cNvPr id="7" name="Slide Number Placeholder 6"/>
          <p:cNvSpPr>
            <a:spLocks noGrp="1"/>
          </p:cNvSpPr>
          <p:nvPr>
            <p:ph type="sldNum" sz="quarter" idx="5"/>
          </p:nvPr>
        </p:nvSpPr>
        <p:spPr>
          <a:xfrm>
            <a:off x="4020506" y="9720757"/>
            <a:ext cx="3077137" cy="513858"/>
          </a:xfrm>
          <a:prstGeom prst="rect">
            <a:avLst/>
          </a:prstGeom>
        </p:spPr>
        <p:txBody>
          <a:bodyPr vert="horz" lIns="94752" tIns="47377" rIns="94752" bIns="47377" rtlCol="0" anchor="b"/>
          <a:lstStyle>
            <a:lvl1pPr algn="r">
              <a:defRPr sz="1200">
                <a:latin typeface="EYInterstate Light" panose="02000506000000020004" pitchFamily="2" charset="0"/>
              </a:defRPr>
            </a:lvl1pPr>
          </a:lstStyle>
          <a:p>
            <a:fld id="{8DEC576D-7B10-4A3C-8418-EAC24DFB5926}" type="slidenum">
              <a:rPr lang="en-GB" smtClean="0"/>
              <a:pPr/>
              <a:t>‹#›</a:t>
            </a:fld>
            <a:endParaRPr lang="en-GB" dirty="0"/>
          </a:p>
        </p:txBody>
      </p:sp>
    </p:spTree>
    <p:extLst>
      <p:ext uri="{BB962C8B-B14F-4D97-AF65-F5344CB8AC3E}">
        <p14:creationId xmlns:p14="http://schemas.microsoft.com/office/powerpoint/2010/main" val="141247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EYInterstate Light" panose="02000506000000020004" pitchFamily="2" charset="0"/>
        <a:ea typeface="+mn-ea"/>
        <a:cs typeface="+mn-cs"/>
      </a:defRPr>
    </a:lvl1pPr>
    <a:lvl2pPr marL="457200" algn="l" defTabSz="914400" rtl="0" eaLnBrk="1" latinLnBrk="0" hangingPunct="1">
      <a:defRPr sz="1200" kern="1200">
        <a:solidFill>
          <a:schemeClr val="tx1"/>
        </a:solidFill>
        <a:latin typeface="EYInterstate Light" panose="02000506000000020004" pitchFamily="2" charset="0"/>
        <a:ea typeface="+mn-ea"/>
        <a:cs typeface="+mn-cs"/>
      </a:defRPr>
    </a:lvl2pPr>
    <a:lvl3pPr marL="914400" algn="l" defTabSz="914400" rtl="0" eaLnBrk="1" latinLnBrk="0" hangingPunct="1">
      <a:defRPr sz="1200" kern="1200">
        <a:solidFill>
          <a:schemeClr val="tx1"/>
        </a:solidFill>
        <a:latin typeface="EYInterstate Light" panose="02000506000000020004" pitchFamily="2" charset="0"/>
        <a:ea typeface="+mn-ea"/>
        <a:cs typeface="+mn-cs"/>
      </a:defRPr>
    </a:lvl3pPr>
    <a:lvl4pPr marL="1371600" algn="l" defTabSz="914400" rtl="0" eaLnBrk="1" latinLnBrk="0" hangingPunct="1">
      <a:defRPr sz="1200" kern="1200">
        <a:solidFill>
          <a:schemeClr val="tx1"/>
        </a:solidFill>
        <a:latin typeface="EYInterstate Light" panose="02000506000000020004" pitchFamily="2" charset="0"/>
        <a:ea typeface="+mn-ea"/>
        <a:cs typeface="+mn-cs"/>
      </a:defRPr>
    </a:lvl4pPr>
    <a:lvl5pPr marL="1828800" algn="l" defTabSz="914400" rtl="0" eaLnBrk="1" latinLnBrk="0" hangingPunct="1">
      <a:defRPr sz="1200" kern="1200">
        <a:solidFill>
          <a:schemeClr val="tx1"/>
        </a:solidFill>
        <a:latin typeface="EYInterstate Light" panose="02000506000000020004"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9728" y="9909729"/>
            <a:ext cx="1700927" cy="569240"/>
          </a:xfrm>
          <a:prstGeom prst="rect">
            <a:avLst/>
          </a:prstGeom>
        </p:spPr>
        <p:txBody>
          <a:bodyPr/>
          <a:lstStyle>
            <a:lvl1pPr>
              <a:defRPr>
                <a:latin typeface="EYInterstate Light" panose="02000506000000020004" pitchFamily="2" charset="0"/>
              </a:defRPr>
            </a:lvl1pPr>
          </a:lstStyle>
          <a:p>
            <a:fld id="{C764DE79-268F-4C1A-8933-263129D2AF90}" type="datetimeFigureOut">
              <a:rPr lang="en-US" smtClean="0"/>
              <a:pPr/>
              <a:t>6/6/2019</a:t>
            </a:fld>
            <a:endParaRPr lang="en-US" dirty="0"/>
          </a:p>
        </p:txBody>
      </p:sp>
      <p:sp>
        <p:nvSpPr>
          <p:cNvPr id="3" name="Footer Placeholder 2"/>
          <p:cNvSpPr>
            <a:spLocks noGrp="1"/>
          </p:cNvSpPr>
          <p:nvPr>
            <p:ph type="ftr" sz="quarter" idx="11"/>
          </p:nvPr>
        </p:nvSpPr>
        <p:spPr>
          <a:xfrm>
            <a:off x="2504143" y="9909729"/>
            <a:ext cx="2551390" cy="569240"/>
          </a:xfrm>
          <a:prstGeom prst="rect">
            <a:avLst/>
          </a:prstGeom>
        </p:spPr>
        <p:txBody>
          <a:bodyPr/>
          <a:lstStyle>
            <a:lvl1pPr>
              <a:defRPr>
                <a:latin typeface="EYInterstate Light" panose="02000506000000020004" pitchFamily="2" charset="0"/>
              </a:defRPr>
            </a:lvl1pPr>
          </a:lstStyle>
          <a:p>
            <a:endParaRPr lang="en-US" dirty="0"/>
          </a:p>
        </p:txBody>
      </p:sp>
      <p:sp>
        <p:nvSpPr>
          <p:cNvPr id="4" name="Slide Number Placeholder 3"/>
          <p:cNvSpPr>
            <a:spLocks noGrp="1"/>
          </p:cNvSpPr>
          <p:nvPr>
            <p:ph type="sldNum" sz="quarter" idx="12"/>
          </p:nvPr>
        </p:nvSpPr>
        <p:spPr>
          <a:xfrm>
            <a:off x="5339020" y="9909729"/>
            <a:ext cx="1700927" cy="569240"/>
          </a:xfrm>
          <a:prstGeom prst="rect">
            <a:avLst/>
          </a:prstGeom>
        </p:spPr>
        <p:txBody>
          <a:bodyPr/>
          <a:lstStyle>
            <a:lvl1pPr>
              <a:defRPr>
                <a:latin typeface="EYInterstate Light" panose="02000506000000020004" pitchFamily="2" charset="0"/>
              </a:defRPr>
            </a:lvl1pPr>
          </a:lstStyle>
          <a:p>
            <a:fld id="{48F63A3B-78C7-47BE-AE5E-E10140E04643}" type="slidenum">
              <a:rPr lang="en-US" smtClean="0"/>
              <a:pPr/>
              <a:t>‹#›</a:t>
            </a:fld>
            <a:endParaRPr lang="en-US" dirty="0"/>
          </a:p>
        </p:txBody>
      </p:sp>
      <p:sp>
        <p:nvSpPr>
          <p:cNvPr id="5" name="Rectangle 4"/>
          <p:cNvSpPr/>
          <p:nvPr userDrawn="1"/>
        </p:nvSpPr>
        <p:spPr>
          <a:xfrm>
            <a:off x="0" y="0"/>
            <a:ext cx="7559675" cy="10691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EYInterstate Light" panose="02000506000000020004" pitchFamily="2" charset="0"/>
            </a:endParaRPr>
          </a:p>
        </p:txBody>
      </p:sp>
      <p:cxnSp>
        <p:nvCxnSpPr>
          <p:cNvPr id="6" name="Straight Connector 5">
            <a:extLst>
              <a:ext uri="{FF2B5EF4-FFF2-40B4-BE49-F238E27FC236}">
                <a16:creationId xmlns:a16="http://schemas.microsoft.com/office/drawing/2014/main" id="{152E105D-DFAE-484E-9402-C5A7C2605D48}"/>
              </a:ext>
            </a:extLst>
          </p:cNvPr>
          <p:cNvCxnSpPr/>
          <p:nvPr userDrawn="1"/>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5D0D109-D778-43FF-BD73-F277350AE3AC}"/>
              </a:ext>
            </a:extLst>
          </p:cNvPr>
          <p:cNvCxnSpPr/>
          <p:nvPr userDrawn="1"/>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6030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orizzontal HEADER AND FOOTHER">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9728" y="9909729"/>
            <a:ext cx="1700927" cy="569240"/>
          </a:xfrm>
          <a:prstGeom prst="rect">
            <a:avLst/>
          </a:prstGeom>
        </p:spPr>
        <p:txBody>
          <a:bodyPr/>
          <a:lstStyle>
            <a:lvl1pPr>
              <a:defRPr>
                <a:latin typeface="EYInterstate Light" panose="02000506000000020004" pitchFamily="2" charset="0"/>
              </a:defRPr>
            </a:lvl1pPr>
          </a:lstStyle>
          <a:p>
            <a:fld id="{C764DE79-268F-4C1A-8933-263129D2AF90}" type="datetimeFigureOut">
              <a:rPr lang="en-US" smtClean="0"/>
              <a:pPr/>
              <a:t>6/6/2019</a:t>
            </a:fld>
            <a:endParaRPr lang="en-US" dirty="0"/>
          </a:p>
        </p:txBody>
      </p:sp>
      <p:sp>
        <p:nvSpPr>
          <p:cNvPr id="3" name="Footer Placeholder 2"/>
          <p:cNvSpPr>
            <a:spLocks noGrp="1"/>
          </p:cNvSpPr>
          <p:nvPr>
            <p:ph type="ftr" sz="quarter" idx="11"/>
          </p:nvPr>
        </p:nvSpPr>
        <p:spPr>
          <a:xfrm>
            <a:off x="2504143" y="9909729"/>
            <a:ext cx="2551390" cy="569240"/>
          </a:xfrm>
          <a:prstGeom prst="rect">
            <a:avLst/>
          </a:prstGeom>
        </p:spPr>
        <p:txBody>
          <a:bodyPr/>
          <a:lstStyle>
            <a:lvl1pPr>
              <a:defRPr>
                <a:latin typeface="EYInterstate Light" panose="02000506000000020004" pitchFamily="2" charset="0"/>
              </a:defRPr>
            </a:lvl1pPr>
          </a:lstStyle>
          <a:p>
            <a:endParaRPr lang="en-US" dirty="0"/>
          </a:p>
        </p:txBody>
      </p:sp>
      <p:sp>
        <p:nvSpPr>
          <p:cNvPr id="4" name="Slide Number Placeholder 3"/>
          <p:cNvSpPr>
            <a:spLocks noGrp="1"/>
          </p:cNvSpPr>
          <p:nvPr>
            <p:ph type="sldNum" sz="quarter" idx="12"/>
          </p:nvPr>
        </p:nvSpPr>
        <p:spPr>
          <a:xfrm>
            <a:off x="5339020" y="9909729"/>
            <a:ext cx="1700927" cy="569240"/>
          </a:xfrm>
          <a:prstGeom prst="rect">
            <a:avLst/>
          </a:prstGeom>
        </p:spPr>
        <p:txBody>
          <a:bodyPr/>
          <a:lstStyle>
            <a:lvl1pPr>
              <a:defRPr>
                <a:latin typeface="EYInterstate Light" panose="02000506000000020004" pitchFamily="2" charset="0"/>
              </a:defRPr>
            </a:lvl1pPr>
          </a:lstStyle>
          <a:p>
            <a:fld id="{48F63A3B-78C7-47BE-AE5E-E10140E04643}" type="slidenum">
              <a:rPr lang="en-US" smtClean="0"/>
              <a:pPr/>
              <a:t>‹#›</a:t>
            </a:fld>
            <a:endParaRPr lang="en-US" dirty="0"/>
          </a:p>
        </p:txBody>
      </p:sp>
      <p:sp>
        <p:nvSpPr>
          <p:cNvPr id="5" name="Rectangle 4"/>
          <p:cNvSpPr/>
          <p:nvPr userDrawn="1"/>
        </p:nvSpPr>
        <p:spPr>
          <a:xfrm>
            <a:off x="0" y="0"/>
            <a:ext cx="7559675" cy="10691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EYInterstate Light" panose="02000506000000020004" pitchFamily="2" charset="0"/>
            </a:endParaRPr>
          </a:p>
        </p:txBody>
      </p:sp>
      <p:sp>
        <p:nvSpPr>
          <p:cNvPr id="6" name="TextBox 5"/>
          <p:cNvSpPr txBox="1"/>
          <p:nvPr userDrawn="1"/>
        </p:nvSpPr>
        <p:spPr>
          <a:xfrm rot="16200000">
            <a:off x="-4361265" y="5161369"/>
            <a:ext cx="9882188" cy="369075"/>
          </a:xfrm>
          <a:prstGeom prst="rect">
            <a:avLst/>
          </a:prstGeom>
          <a:noFill/>
          <a:ln>
            <a:noFill/>
          </a:ln>
        </p:spPr>
        <p:txBody>
          <a:bodyPr wrap="square" lIns="72000" tIns="0" rIns="0" bIns="0" rtlCol="0" anchor="ctr" anchorCtr="0">
            <a:noAutofit/>
          </a:bodyPr>
          <a:lstStyle/>
          <a:p>
            <a:pPr algn="ctr"/>
            <a:r>
              <a:rPr lang="it-IT" sz="800" b="0" dirty="0">
                <a:solidFill>
                  <a:schemeClr val="tx1">
                    <a:lumMod val="65000"/>
                    <a:lumOff val="35000"/>
                  </a:schemeClr>
                </a:solidFill>
                <a:latin typeface="Arial Narrow" panose="020B0606020202030204" pitchFamily="34" charset="0"/>
              </a:rPr>
              <a:t>IL CONFLITTO DI INTERESSI NELL’AMBITO DEI PROCESSI OPERATIVI AZIENDALI</a:t>
            </a:r>
          </a:p>
        </p:txBody>
      </p:sp>
      <p:sp>
        <p:nvSpPr>
          <p:cNvPr id="9" name="Oval 8"/>
          <p:cNvSpPr/>
          <p:nvPr userDrawn="1"/>
        </p:nvSpPr>
        <p:spPr>
          <a:xfrm rot="16200000">
            <a:off x="6802589" y="5163656"/>
            <a:ext cx="362913" cy="36291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fld id="{A7BC785D-00B6-41F7-85DC-E4DA945D261C}" type="slidenum">
              <a:rPr lang="it-IT" sz="900" b="1" smtClean="0">
                <a:solidFill>
                  <a:srgbClr val="3C3C3C"/>
                </a:solidFill>
                <a:latin typeface="Arial Narrow" panose="020B0606020202030204" pitchFamily="34" charset="0"/>
              </a:rPr>
              <a:t>‹#›</a:t>
            </a:fld>
            <a:endParaRPr lang="it-IT" sz="900" b="1" dirty="0">
              <a:solidFill>
                <a:srgbClr val="3C3C3C"/>
              </a:solidFill>
              <a:latin typeface="Arial Narrow" panose="020B0606020202030204" pitchFamily="34" charset="0"/>
            </a:endParaRPr>
          </a:p>
        </p:txBody>
      </p:sp>
    </p:spTree>
    <p:extLst>
      <p:ext uri="{BB962C8B-B14F-4D97-AF65-F5344CB8AC3E}">
        <p14:creationId xmlns:p14="http://schemas.microsoft.com/office/powerpoint/2010/main" val="2517781962"/>
      </p:ext>
    </p:extLst>
  </p:cSld>
  <p:clrMapOvr>
    <a:masterClrMapping/>
  </p:clrMapOvr>
  <p:extLst mod="1">
    <p:ext uri="{DCECCB84-F9BA-43D5-87BE-67443E8EF086}">
      <p15:sldGuideLst xmlns:p15="http://schemas.microsoft.com/office/powerpoint/2012/main">
        <p15:guide id="1" orient="horz" pos="3367" userDrawn="1">
          <p15:clr>
            <a:srgbClr val="FBAE40"/>
          </p15:clr>
        </p15:guide>
        <p15:guide id="2" pos="4286" userDrawn="1">
          <p15:clr>
            <a:srgbClr val="FBAE40"/>
          </p15:clr>
        </p15:guide>
        <p15:guide id="3" pos="476" userDrawn="1">
          <p15:clr>
            <a:srgbClr val="FBAE40"/>
          </p15:clr>
        </p15:guide>
        <p15:guide id="4" pos="4150" userDrawn="1">
          <p15:clr>
            <a:srgbClr val="FBAE40"/>
          </p15:clr>
        </p15:guide>
        <p15:guide id="5" pos="58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LY HEATHER AND FOOTH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1152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95288" y="1179513"/>
            <a:ext cx="6769100" cy="8415337"/>
          </a:xfrm>
          <a:prstGeom prst="rect">
            <a:avLst/>
          </a:prstGeom>
        </p:spPr>
        <p:txBody>
          <a:bodyPr lIns="0" tIns="0" rIns="0" bIns="0"/>
          <a:lstStyle>
            <a:lvl1pPr marL="0" indent="0">
              <a:lnSpc>
                <a:spcPct val="100000"/>
              </a:lnSpc>
              <a:spcBef>
                <a:spcPts val="0"/>
              </a:spcBef>
              <a:spcAft>
                <a:spcPts val="600"/>
              </a:spcAft>
              <a:buFontTx/>
              <a:buNone/>
              <a:defRPr sz="1000">
                <a:latin typeface="EYInterstate Light" panose="02000506000000020004" pitchFamily="2" charset="0"/>
              </a:defRPr>
            </a:lvl1pPr>
            <a:lvl2pPr marL="0" indent="0">
              <a:lnSpc>
                <a:spcPct val="100000"/>
              </a:lnSpc>
              <a:spcBef>
                <a:spcPts val="600"/>
              </a:spcBef>
              <a:spcAft>
                <a:spcPts val="600"/>
              </a:spcAft>
              <a:buFontTx/>
              <a:buNone/>
              <a:defRPr sz="1600" b="1">
                <a:solidFill>
                  <a:srgbClr val="FFD200"/>
                </a:solidFill>
                <a:latin typeface="EYInterstate" panose="02000503020000020004" pitchFamily="2" charset="0"/>
              </a:defRPr>
            </a:lvl2pPr>
            <a:lvl3pPr marL="0" indent="0">
              <a:lnSpc>
                <a:spcPct val="100000"/>
              </a:lnSpc>
              <a:spcBef>
                <a:spcPts val="600"/>
              </a:spcBef>
              <a:spcAft>
                <a:spcPts val="600"/>
              </a:spcAft>
              <a:buClr>
                <a:srgbClr val="FFD200"/>
              </a:buClr>
              <a:buFontTx/>
              <a:buNone/>
              <a:defRPr sz="1400" b="1">
                <a:solidFill>
                  <a:schemeClr val="bg1">
                    <a:lumMod val="50000"/>
                  </a:schemeClr>
                </a:solidFill>
                <a:latin typeface="EYInterstate" panose="02000503020000020004" pitchFamily="2" charset="0"/>
              </a:defRPr>
            </a:lvl3pPr>
            <a:lvl4pPr marL="180975" indent="-180975">
              <a:lnSpc>
                <a:spcPct val="100000"/>
              </a:lnSpc>
              <a:spcBef>
                <a:spcPts val="0"/>
              </a:spcBef>
              <a:spcAft>
                <a:spcPts val="600"/>
              </a:spcAft>
              <a:buClr>
                <a:srgbClr val="FFD200"/>
              </a:buClr>
              <a:buFont typeface="Arial" panose="020B0604020202020204" pitchFamily="34" charset="0"/>
              <a:buChar char="►"/>
              <a:defRPr sz="1000">
                <a:latin typeface="EYInterstate Light" panose="02000506000000020004" pitchFamily="2" charset="0"/>
              </a:defRPr>
            </a:lvl4pPr>
            <a:lvl5pPr marL="182563" indent="-182563">
              <a:lnSpc>
                <a:spcPct val="100000"/>
              </a:lnSpc>
              <a:spcBef>
                <a:spcPts val="0"/>
              </a:spcBef>
              <a:spcAft>
                <a:spcPts val="600"/>
              </a:spcAft>
              <a:buClrTx/>
              <a:buFont typeface="+mj-lt"/>
              <a:buAutoNum type="arabicPeriod"/>
              <a:defRPr sz="1000">
                <a:latin typeface="EYInterstate Light" panose="02000506000000020004"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Tree>
    <p:extLst>
      <p:ext uri="{BB962C8B-B14F-4D97-AF65-F5344CB8AC3E}">
        <p14:creationId xmlns:p14="http://schemas.microsoft.com/office/powerpoint/2010/main" val="150521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95288" y="1179513"/>
            <a:ext cx="2089150" cy="8415337"/>
          </a:xfrm>
          <a:prstGeom prst="rect">
            <a:avLst/>
          </a:prstGeom>
        </p:spPr>
        <p:txBody>
          <a:bodyPr lIns="0" tIns="0" rIns="0" bIns="0"/>
          <a:lstStyle>
            <a:lvl1pPr marL="0" indent="0">
              <a:lnSpc>
                <a:spcPct val="100000"/>
              </a:lnSpc>
              <a:spcBef>
                <a:spcPts val="0"/>
              </a:spcBef>
              <a:spcAft>
                <a:spcPts val="600"/>
              </a:spcAft>
              <a:buFontTx/>
              <a:buNone/>
              <a:defRPr sz="1000">
                <a:latin typeface="EYInterstate Light" panose="02000506000000020004" pitchFamily="2" charset="0"/>
              </a:defRPr>
            </a:lvl1pPr>
            <a:lvl2pPr marL="0" indent="0">
              <a:lnSpc>
                <a:spcPct val="100000"/>
              </a:lnSpc>
              <a:spcBef>
                <a:spcPts val="600"/>
              </a:spcBef>
              <a:spcAft>
                <a:spcPts val="600"/>
              </a:spcAft>
              <a:buFontTx/>
              <a:buNone/>
              <a:defRPr sz="1600" b="1">
                <a:solidFill>
                  <a:srgbClr val="FFD200"/>
                </a:solidFill>
                <a:latin typeface="EYInterstate" panose="02000503020000020004" pitchFamily="2" charset="0"/>
              </a:defRPr>
            </a:lvl2pPr>
            <a:lvl3pPr marL="0" indent="0">
              <a:lnSpc>
                <a:spcPct val="100000"/>
              </a:lnSpc>
              <a:spcBef>
                <a:spcPts val="600"/>
              </a:spcBef>
              <a:spcAft>
                <a:spcPts val="600"/>
              </a:spcAft>
              <a:buClr>
                <a:srgbClr val="FFD200"/>
              </a:buClr>
              <a:buFontTx/>
              <a:buNone/>
              <a:defRPr sz="1400" b="1">
                <a:solidFill>
                  <a:schemeClr val="bg1">
                    <a:lumMod val="50000"/>
                  </a:schemeClr>
                </a:solidFill>
                <a:latin typeface="EYInterstate" panose="02000503020000020004" pitchFamily="2" charset="0"/>
              </a:defRPr>
            </a:lvl3pPr>
            <a:lvl4pPr marL="180975" indent="-180975">
              <a:lnSpc>
                <a:spcPct val="100000"/>
              </a:lnSpc>
              <a:spcBef>
                <a:spcPts val="0"/>
              </a:spcBef>
              <a:spcAft>
                <a:spcPts val="600"/>
              </a:spcAft>
              <a:buClr>
                <a:srgbClr val="FFD200"/>
              </a:buClr>
              <a:buFont typeface="Arial" panose="020B0604020202020204" pitchFamily="34" charset="0"/>
              <a:buChar char="►"/>
              <a:defRPr sz="1000">
                <a:latin typeface="EYInterstate Light" panose="02000506000000020004" pitchFamily="2" charset="0"/>
              </a:defRPr>
            </a:lvl4pPr>
            <a:lvl5pPr marL="182563" indent="-182563">
              <a:lnSpc>
                <a:spcPct val="100000"/>
              </a:lnSpc>
              <a:spcBef>
                <a:spcPts val="0"/>
              </a:spcBef>
              <a:spcAft>
                <a:spcPts val="600"/>
              </a:spcAft>
              <a:buClrTx/>
              <a:buFont typeface="+mj-lt"/>
              <a:buAutoNum type="arabicPeriod"/>
              <a:defRPr sz="1000">
                <a:latin typeface="EYInterstate Light" panose="02000506000000020004"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3" name="Text Placeholder 5"/>
          <p:cNvSpPr>
            <a:spLocks noGrp="1"/>
          </p:cNvSpPr>
          <p:nvPr>
            <p:ph type="body" sz="quarter" idx="11"/>
          </p:nvPr>
        </p:nvSpPr>
        <p:spPr>
          <a:xfrm>
            <a:off x="2700337" y="1179513"/>
            <a:ext cx="2124075" cy="8415337"/>
          </a:xfrm>
          <a:prstGeom prst="rect">
            <a:avLst/>
          </a:prstGeom>
        </p:spPr>
        <p:txBody>
          <a:bodyPr lIns="0" tIns="0" rIns="0" bIns="0"/>
          <a:lstStyle>
            <a:lvl1pPr marL="0" indent="0">
              <a:lnSpc>
                <a:spcPct val="100000"/>
              </a:lnSpc>
              <a:spcBef>
                <a:spcPts val="0"/>
              </a:spcBef>
              <a:spcAft>
                <a:spcPts val="600"/>
              </a:spcAft>
              <a:buFontTx/>
              <a:buNone/>
              <a:defRPr sz="1000">
                <a:latin typeface="EYInterstate Light" panose="02000506000000020004" pitchFamily="2" charset="0"/>
              </a:defRPr>
            </a:lvl1pPr>
            <a:lvl2pPr marL="0" indent="0">
              <a:lnSpc>
                <a:spcPct val="100000"/>
              </a:lnSpc>
              <a:spcBef>
                <a:spcPts val="600"/>
              </a:spcBef>
              <a:spcAft>
                <a:spcPts val="600"/>
              </a:spcAft>
              <a:buFontTx/>
              <a:buNone/>
              <a:defRPr sz="1600" b="1">
                <a:solidFill>
                  <a:srgbClr val="FFD200"/>
                </a:solidFill>
                <a:latin typeface="EYInterstate" panose="02000503020000020004" pitchFamily="2" charset="0"/>
              </a:defRPr>
            </a:lvl2pPr>
            <a:lvl3pPr marL="0" indent="0">
              <a:lnSpc>
                <a:spcPct val="100000"/>
              </a:lnSpc>
              <a:spcBef>
                <a:spcPts val="600"/>
              </a:spcBef>
              <a:spcAft>
                <a:spcPts val="600"/>
              </a:spcAft>
              <a:buClr>
                <a:srgbClr val="FFD200"/>
              </a:buClr>
              <a:buFontTx/>
              <a:buNone/>
              <a:defRPr sz="1400" b="1">
                <a:solidFill>
                  <a:schemeClr val="bg1">
                    <a:lumMod val="50000"/>
                  </a:schemeClr>
                </a:solidFill>
                <a:latin typeface="EYInterstate" panose="02000503020000020004" pitchFamily="2" charset="0"/>
              </a:defRPr>
            </a:lvl3pPr>
            <a:lvl4pPr marL="180975" indent="-180975">
              <a:lnSpc>
                <a:spcPct val="100000"/>
              </a:lnSpc>
              <a:spcBef>
                <a:spcPts val="0"/>
              </a:spcBef>
              <a:spcAft>
                <a:spcPts val="600"/>
              </a:spcAft>
              <a:buClr>
                <a:srgbClr val="FFD200"/>
              </a:buClr>
              <a:buFont typeface="Arial" panose="020B0604020202020204" pitchFamily="34" charset="0"/>
              <a:buChar char="►"/>
              <a:defRPr sz="1000">
                <a:latin typeface="EYInterstate Light" panose="02000506000000020004" pitchFamily="2" charset="0"/>
              </a:defRPr>
            </a:lvl4pPr>
            <a:lvl5pPr marL="182563" indent="-182563">
              <a:lnSpc>
                <a:spcPct val="100000"/>
              </a:lnSpc>
              <a:spcBef>
                <a:spcPts val="0"/>
              </a:spcBef>
              <a:spcAft>
                <a:spcPts val="600"/>
              </a:spcAft>
              <a:buClr>
                <a:srgbClr val="3C3C3C"/>
              </a:buClr>
              <a:buFont typeface="+mj-lt"/>
              <a:buAutoNum type="arabicPeriod"/>
              <a:defRPr sz="1000">
                <a:latin typeface="EYInterstate Light" panose="02000506000000020004"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4" name="Text Placeholder 5"/>
          <p:cNvSpPr>
            <a:spLocks noGrp="1"/>
          </p:cNvSpPr>
          <p:nvPr>
            <p:ph type="body" sz="quarter" idx="12"/>
          </p:nvPr>
        </p:nvSpPr>
        <p:spPr>
          <a:xfrm>
            <a:off x="5040313" y="1179513"/>
            <a:ext cx="2124075" cy="8415337"/>
          </a:xfrm>
          <a:prstGeom prst="rect">
            <a:avLst/>
          </a:prstGeom>
        </p:spPr>
        <p:txBody>
          <a:bodyPr lIns="0" tIns="0" rIns="0" bIns="0"/>
          <a:lstStyle>
            <a:lvl1pPr marL="0" indent="0">
              <a:lnSpc>
                <a:spcPct val="100000"/>
              </a:lnSpc>
              <a:spcBef>
                <a:spcPts val="0"/>
              </a:spcBef>
              <a:spcAft>
                <a:spcPts val="600"/>
              </a:spcAft>
              <a:buFontTx/>
              <a:buNone/>
              <a:defRPr sz="1000">
                <a:latin typeface="EYInterstate Light" panose="02000506000000020004" pitchFamily="2" charset="0"/>
              </a:defRPr>
            </a:lvl1pPr>
            <a:lvl2pPr marL="0" indent="0">
              <a:lnSpc>
                <a:spcPct val="100000"/>
              </a:lnSpc>
              <a:spcBef>
                <a:spcPts val="600"/>
              </a:spcBef>
              <a:spcAft>
                <a:spcPts val="600"/>
              </a:spcAft>
              <a:buFontTx/>
              <a:buNone/>
              <a:defRPr sz="1600" b="1">
                <a:solidFill>
                  <a:srgbClr val="FFD200"/>
                </a:solidFill>
                <a:latin typeface="EYInterstate" panose="02000503020000020004" pitchFamily="2" charset="0"/>
              </a:defRPr>
            </a:lvl2pPr>
            <a:lvl3pPr marL="0" indent="0">
              <a:lnSpc>
                <a:spcPct val="100000"/>
              </a:lnSpc>
              <a:spcBef>
                <a:spcPts val="600"/>
              </a:spcBef>
              <a:spcAft>
                <a:spcPts val="600"/>
              </a:spcAft>
              <a:buClr>
                <a:srgbClr val="FFD200"/>
              </a:buClr>
              <a:buFontTx/>
              <a:buNone/>
              <a:defRPr sz="1400" b="1">
                <a:solidFill>
                  <a:schemeClr val="bg1">
                    <a:lumMod val="50000"/>
                  </a:schemeClr>
                </a:solidFill>
                <a:latin typeface="EYInterstate" panose="02000503020000020004" pitchFamily="2" charset="0"/>
              </a:defRPr>
            </a:lvl3pPr>
            <a:lvl4pPr marL="180975" indent="-180975">
              <a:lnSpc>
                <a:spcPct val="100000"/>
              </a:lnSpc>
              <a:spcBef>
                <a:spcPts val="0"/>
              </a:spcBef>
              <a:spcAft>
                <a:spcPts val="600"/>
              </a:spcAft>
              <a:buClr>
                <a:srgbClr val="FFD200"/>
              </a:buClr>
              <a:buFont typeface="Arial" panose="020B0604020202020204" pitchFamily="34" charset="0"/>
              <a:buChar char="►"/>
              <a:defRPr sz="1000">
                <a:latin typeface="EYInterstate Light" panose="02000506000000020004" pitchFamily="2" charset="0"/>
              </a:defRPr>
            </a:lvl4pPr>
            <a:lvl5pPr marL="182563" indent="-182563">
              <a:lnSpc>
                <a:spcPct val="100000"/>
              </a:lnSpc>
              <a:spcBef>
                <a:spcPts val="0"/>
              </a:spcBef>
              <a:spcAft>
                <a:spcPts val="600"/>
              </a:spcAft>
              <a:buClr>
                <a:schemeClr val="tx1"/>
              </a:buClr>
              <a:buFont typeface="+mj-lt"/>
              <a:buAutoNum type="arabicPeriod"/>
              <a:defRPr sz="1000">
                <a:latin typeface="EYInterstate Light" panose="02000506000000020004"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Tree>
    <p:extLst>
      <p:ext uri="{BB962C8B-B14F-4D97-AF65-F5344CB8AC3E}">
        <p14:creationId xmlns:p14="http://schemas.microsoft.com/office/powerpoint/2010/main" val="72329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extBox 9"/>
          <p:cNvSpPr txBox="1"/>
          <p:nvPr userDrawn="1"/>
        </p:nvSpPr>
        <p:spPr>
          <a:xfrm>
            <a:off x="395289" y="404813"/>
            <a:ext cx="6769100" cy="369075"/>
          </a:xfrm>
          <a:prstGeom prst="rect">
            <a:avLst/>
          </a:prstGeom>
          <a:noFill/>
        </p:spPr>
        <p:txBody>
          <a:bodyPr wrap="square" lIns="72000" tIns="0" rIns="0" bIns="0" rtlCol="0" anchor="ctr" anchorCtr="0">
            <a:noAutofit/>
          </a:bodyPr>
          <a:lstStyle/>
          <a:p>
            <a:pPr algn="ctr"/>
            <a:r>
              <a:rPr lang="it-IT" sz="800" b="0" dirty="0">
                <a:solidFill>
                  <a:schemeClr val="tx1">
                    <a:lumMod val="65000"/>
                    <a:lumOff val="35000"/>
                  </a:schemeClr>
                </a:solidFill>
                <a:latin typeface="Arial Narrow" panose="020B0606020202030204" pitchFamily="34" charset="0"/>
              </a:rPr>
              <a:t>IL CONFLITTO DI INTERESSI NELL’AMBITO DEI PROCESSI OPERATIVI AZIENDALI – executive </a:t>
            </a:r>
            <a:r>
              <a:rPr lang="it-IT" sz="800" b="0" dirty="0" err="1">
                <a:solidFill>
                  <a:schemeClr val="tx1">
                    <a:lumMod val="65000"/>
                    <a:lumOff val="35000"/>
                  </a:schemeClr>
                </a:solidFill>
                <a:latin typeface="Arial Narrow" panose="020B0606020202030204" pitchFamily="34" charset="0"/>
              </a:rPr>
              <a:t>summary</a:t>
            </a:r>
            <a:endParaRPr lang="it-IT" sz="800" b="0" dirty="0">
              <a:solidFill>
                <a:schemeClr val="tx1">
                  <a:lumMod val="65000"/>
                  <a:lumOff val="35000"/>
                </a:schemeClr>
              </a:solidFill>
              <a:latin typeface="Arial Narrow" panose="020B0606020202030204" pitchFamily="34" charset="0"/>
            </a:endParaRPr>
          </a:p>
        </p:txBody>
      </p:sp>
      <p:sp>
        <p:nvSpPr>
          <p:cNvPr id="14" name="Oval 13"/>
          <p:cNvSpPr/>
          <p:nvPr userDrawn="1"/>
        </p:nvSpPr>
        <p:spPr>
          <a:xfrm>
            <a:off x="3598381" y="9918700"/>
            <a:ext cx="288000" cy="288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fld id="{A7BC785D-00B6-41F7-85DC-E4DA945D261C}" type="slidenum">
              <a:rPr lang="it-IT" sz="900" b="1" i="1" smtClean="0">
                <a:solidFill>
                  <a:schemeClr val="tx1">
                    <a:lumMod val="95000"/>
                    <a:lumOff val="5000"/>
                  </a:schemeClr>
                </a:solidFill>
                <a:latin typeface="Arial Narrow" panose="020B0606020202030204" pitchFamily="34" charset="0"/>
              </a:rPr>
              <a:t>‹#›</a:t>
            </a:fld>
            <a:endParaRPr lang="it-IT" sz="900" b="1" i="1" dirty="0">
              <a:solidFill>
                <a:schemeClr val="tx1">
                  <a:lumMod val="95000"/>
                  <a:lumOff val="5000"/>
                </a:schemeClr>
              </a:solidFill>
              <a:latin typeface="Arial Narrow" panose="020B0606020202030204" pitchFamily="34" charset="0"/>
            </a:endParaRPr>
          </a:p>
        </p:txBody>
      </p:sp>
      <p:cxnSp>
        <p:nvCxnSpPr>
          <p:cNvPr id="4" name="Straight Connector 3">
            <a:extLst>
              <a:ext uri="{FF2B5EF4-FFF2-40B4-BE49-F238E27FC236}">
                <a16:creationId xmlns:a16="http://schemas.microsoft.com/office/drawing/2014/main" id="{19A6BA91-304A-4739-9683-170B985F0E58}"/>
              </a:ext>
            </a:extLst>
          </p:cNvPr>
          <p:cNvCxnSpPr/>
          <p:nvPr userDrawn="1"/>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B19ACDD2-59F7-4B85-89E5-912CBDA16A67}"/>
              </a:ext>
            </a:extLst>
          </p:cNvPr>
          <p:cNvCxnSpPr/>
          <p:nvPr userDrawn="1"/>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440389"/>
      </p:ext>
    </p:extLst>
  </p:cSld>
  <p:clrMap bg1="lt1" tx1="dk1" bg2="lt2" tx2="dk2" accent1="accent1" accent2="accent2" accent3="accent3" accent4="accent4" accent5="accent5" accent6="accent6" hlink="hlink" folHlink="folHlink"/>
  <p:sldLayoutIdLst>
    <p:sldLayoutId id="2147483680" r:id="rId1"/>
    <p:sldLayoutId id="2147483669" r:id="rId2"/>
    <p:sldLayoutId id="2147483679" r:id="rId3"/>
    <p:sldLayoutId id="2147483677" r:id="rId4"/>
    <p:sldLayoutId id="2147483678" r:id="rId5"/>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55" userDrawn="1">
          <p15:clr>
            <a:srgbClr val="F26B43"/>
          </p15:clr>
        </p15:guide>
        <p15:guide id="2" pos="2381" userDrawn="1">
          <p15:clr>
            <a:srgbClr val="F26B43"/>
          </p15:clr>
        </p15:guide>
        <p15:guide id="3" pos="249" userDrawn="1">
          <p15:clr>
            <a:srgbClr val="F26B43"/>
          </p15:clr>
        </p15:guide>
        <p15:guide id="4" pos="4513" userDrawn="1">
          <p15:clr>
            <a:srgbClr val="F26B43"/>
          </p15:clr>
        </p15:guide>
        <p15:guide id="5" orient="horz" pos="6480" userDrawn="1">
          <p15:clr>
            <a:srgbClr val="F26B43"/>
          </p15:clr>
        </p15:guide>
        <p15:guide id="6" pos="1565" userDrawn="1">
          <p15:clr>
            <a:srgbClr val="F26B43"/>
          </p15:clr>
        </p15:guide>
        <p15:guide id="7" pos="1701" userDrawn="1">
          <p15:clr>
            <a:srgbClr val="F26B43"/>
          </p15:clr>
        </p15:guide>
        <p15:guide id="8" pos="3039" userDrawn="1">
          <p15:clr>
            <a:srgbClr val="F26B43"/>
          </p15:clr>
        </p15:guide>
        <p15:guide id="9" pos="3175" userDrawn="1">
          <p15:clr>
            <a:srgbClr val="F26B43"/>
          </p15:clr>
        </p15:guide>
        <p15:guide id="10" orient="horz" pos="488" userDrawn="1">
          <p15:clr>
            <a:srgbClr val="F26B43"/>
          </p15:clr>
        </p15:guide>
        <p15:guide id="11" orient="horz" pos="737" userDrawn="1">
          <p15:clr>
            <a:srgbClr val="F26B43"/>
          </p15:clr>
        </p15:guide>
        <p15:guide id="12" orient="horz" pos="1370" userDrawn="1">
          <p15:clr>
            <a:srgbClr val="F26B43"/>
          </p15:clr>
        </p15:guide>
        <p15:guide id="13" orient="horz" pos="6248" userDrawn="1">
          <p15:clr>
            <a:srgbClr val="F26B43"/>
          </p15:clr>
        </p15:guide>
        <p15:guide id="14" pos="2449" userDrawn="1">
          <p15:clr>
            <a:srgbClr val="F26B43"/>
          </p15:clr>
        </p15:guide>
        <p15:guide id="15" pos="2313" userDrawn="1">
          <p15:clr>
            <a:srgbClr val="F26B43"/>
          </p15:clr>
        </p15:guide>
        <p15:guide id="16" orient="horz" pos="1077" userDrawn="1">
          <p15:clr>
            <a:srgbClr val="F26B43"/>
          </p15:clr>
        </p15:guide>
        <p15:guide id="17" orient="horz" pos="604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E8EA7D3-7818-4C0F-A29E-8E31067FEED3}"/>
              </a:ext>
            </a:extLst>
          </p:cNvPr>
          <p:cNvSpPr/>
          <p:nvPr/>
        </p:nvSpPr>
        <p:spPr>
          <a:xfrm>
            <a:off x="1533307" y="2652924"/>
            <a:ext cx="5919537" cy="2593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04000" rtlCol="0" anchor="ctr"/>
          <a:lstStyle/>
          <a:p>
            <a:r>
              <a:rPr lang="it-IT" sz="2800" b="1" dirty="0">
                <a:solidFill>
                  <a:srgbClr val="C00000"/>
                </a:solidFill>
                <a:latin typeface="Arial Narrow" panose="020B0606020202030204" pitchFamily="34" charset="0"/>
              </a:rPr>
              <a:t>IL CONFLITTO DI </a:t>
            </a:r>
          </a:p>
          <a:p>
            <a:r>
              <a:rPr lang="it-IT" sz="2800" b="1" dirty="0">
                <a:solidFill>
                  <a:srgbClr val="C00000"/>
                </a:solidFill>
                <a:latin typeface="Arial Narrow" panose="020B0606020202030204" pitchFamily="34" charset="0"/>
              </a:rPr>
              <a:t>INTERESSI NELL’AMBITO DEI PROCESSI OPERATIVI </a:t>
            </a:r>
          </a:p>
          <a:p>
            <a:r>
              <a:rPr lang="it-IT" sz="2800" b="1" dirty="0">
                <a:solidFill>
                  <a:srgbClr val="C00000"/>
                </a:solidFill>
                <a:latin typeface="Arial Narrow" panose="020B0606020202030204" pitchFamily="34" charset="0"/>
              </a:rPr>
              <a:t>AZIENDALI – executive </a:t>
            </a:r>
            <a:r>
              <a:rPr lang="it-IT" sz="2800" b="1" dirty="0" err="1">
                <a:solidFill>
                  <a:srgbClr val="C00000"/>
                </a:solidFill>
                <a:latin typeface="Arial Narrow" panose="020B0606020202030204" pitchFamily="34" charset="0"/>
              </a:rPr>
              <a:t>summary</a:t>
            </a:r>
            <a:endParaRPr lang="it-IT" sz="2800" b="1" dirty="0">
              <a:solidFill>
                <a:srgbClr val="C00000"/>
              </a:solidFill>
              <a:latin typeface="Arial Narrow" panose="020B0606020202030204" pitchFamily="34" charset="0"/>
            </a:endParaRPr>
          </a:p>
        </p:txBody>
      </p:sp>
      <p:pic>
        <p:nvPicPr>
          <p:cNvPr id="1026" name="Picture 2" descr="Image result for conflitti interessi azien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296" y="6148089"/>
            <a:ext cx="6071083" cy="4032285"/>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rotWithShape="1">
          <a:blip r:embed="rId3"/>
          <a:srcRect r="33134"/>
          <a:stretch/>
        </p:blipFill>
        <p:spPr>
          <a:xfrm>
            <a:off x="1978929" y="312980"/>
            <a:ext cx="3601815" cy="1314578"/>
          </a:xfrm>
          <a:prstGeom prst="rect">
            <a:avLst/>
          </a:prstGeom>
        </p:spPr>
      </p:pic>
      <p:cxnSp>
        <p:nvCxnSpPr>
          <p:cNvPr id="32" name="Straight Connector 31"/>
          <p:cNvCxnSpPr/>
          <p:nvPr/>
        </p:nvCxnSpPr>
        <p:spPr>
          <a:xfrm>
            <a:off x="1933676" y="4989197"/>
            <a:ext cx="551916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521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Connector 54">
            <a:extLst>
              <a:ext uri="{FF2B5EF4-FFF2-40B4-BE49-F238E27FC236}">
                <a16:creationId xmlns:a16="http://schemas.microsoft.com/office/drawing/2014/main" id="{EF94E5BF-55DC-45CD-958B-405BEAC36BDC}"/>
              </a:ext>
            </a:extLst>
          </p:cNvPr>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B0994BF-1D4A-4643-8141-75A0D147323A}"/>
              </a:ext>
            </a:extLst>
          </p:cNvPr>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AC1C20DD-468D-4105-A26C-0AEF74E86D62}"/>
              </a:ext>
            </a:extLst>
          </p:cNvPr>
          <p:cNvSpPr/>
          <p:nvPr/>
        </p:nvSpPr>
        <p:spPr>
          <a:xfrm>
            <a:off x="395288" y="5381311"/>
            <a:ext cx="6769097" cy="4450167"/>
          </a:xfrm>
          <a:prstGeom prst="rect">
            <a:avLst/>
          </a:prstGeom>
          <a:solidFill>
            <a:schemeClr val="bg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ctr">
              <a:spcAft>
                <a:spcPts val="300"/>
              </a:spcAft>
            </a:pPr>
            <a:r>
              <a:rPr lang="it-IT" sz="1100" b="1" i="1" u="sng" dirty="0">
                <a:solidFill>
                  <a:schemeClr val="tx1"/>
                </a:solidFill>
                <a:latin typeface="Arial Narrow" panose="020B0606020202030204" pitchFamily="34" charset="0"/>
              </a:rPr>
              <a:t>SCHEDA 2</a:t>
            </a:r>
            <a:r>
              <a:rPr lang="it-IT" sz="1100" b="1" i="1" dirty="0">
                <a:solidFill>
                  <a:schemeClr val="tx1"/>
                </a:solidFill>
                <a:latin typeface="Arial Narrow" panose="020B0606020202030204" pitchFamily="34" charset="0"/>
              </a:rPr>
              <a:t>: valutazione dell’influenza dell’attore in posizione di potere</a:t>
            </a:r>
          </a:p>
          <a:p>
            <a:pPr>
              <a:spcAft>
                <a:spcPts val="300"/>
              </a:spcAft>
            </a:pPr>
            <a:endParaRPr lang="it-IT" sz="900" b="1" dirty="0">
              <a:solidFill>
                <a:schemeClr val="tx1"/>
              </a:solidFill>
              <a:latin typeface="Arial Narrow" panose="020B0606020202030204" pitchFamily="34" charset="0"/>
            </a:endParaRPr>
          </a:p>
          <a:p>
            <a:pPr>
              <a:spcAft>
                <a:spcPts val="300"/>
              </a:spcAft>
            </a:pPr>
            <a:r>
              <a:rPr lang="it-IT" sz="900" dirty="0">
                <a:solidFill>
                  <a:schemeClr val="tx1"/>
                </a:solidFill>
                <a:latin typeface="Arial Narrow" panose="020B0606020202030204" pitchFamily="34" charset="0"/>
              </a:rPr>
              <a:t>Con riferimento a un ipotetico processo di </a:t>
            </a:r>
            <a:r>
              <a:rPr lang="it-IT" sz="900" dirty="0" err="1">
                <a:solidFill>
                  <a:schemeClr val="tx1"/>
                </a:solidFill>
                <a:latin typeface="Arial Narrow" panose="020B0606020202030204" pitchFamily="34" charset="0"/>
              </a:rPr>
              <a:t>procurement</a:t>
            </a:r>
            <a:r>
              <a:rPr lang="it-IT" sz="900" dirty="0">
                <a:solidFill>
                  <a:schemeClr val="tx1"/>
                </a:solidFill>
                <a:latin typeface="Arial Narrow" panose="020B0606020202030204" pitchFamily="34" charset="0"/>
              </a:rPr>
              <a:t>:</a:t>
            </a:r>
          </a:p>
          <a:p>
            <a:pPr marL="285750" indent="-285750">
              <a:spcAft>
                <a:spcPts val="300"/>
              </a:spcAft>
              <a:buFont typeface="+mj-lt"/>
              <a:buAutoNum type="romanUcPeriod"/>
            </a:pPr>
            <a:r>
              <a:rPr lang="it-IT" sz="900" dirty="0">
                <a:solidFill>
                  <a:schemeClr val="tx1"/>
                </a:solidFill>
                <a:latin typeface="Arial Narrow" panose="020B0606020202030204" pitchFamily="34" charset="0"/>
              </a:rPr>
              <a:t>un’organizzazione (</a:t>
            </a:r>
            <a:r>
              <a:rPr lang="it-IT" sz="900" dirty="0" err="1">
                <a:solidFill>
                  <a:schemeClr val="tx1"/>
                </a:solidFill>
                <a:latin typeface="Arial Narrow" panose="020B0606020202030204" pitchFamily="34" charset="0"/>
              </a:rPr>
              <a:t>principal</a:t>
            </a:r>
            <a:r>
              <a:rPr lang="it-IT" sz="900" dirty="0">
                <a:solidFill>
                  <a:schemeClr val="tx1"/>
                </a:solidFill>
                <a:latin typeface="Arial Narrow" panose="020B0606020202030204" pitchFamily="34" charset="0"/>
              </a:rPr>
              <a:t>) ha incaricato dei soggetti interni di formare un’apposita Commissione aggiudicatrice (agent);</a:t>
            </a:r>
          </a:p>
          <a:p>
            <a:pPr marL="285750" indent="-285750">
              <a:spcAft>
                <a:spcPts val="300"/>
              </a:spcAft>
              <a:buFont typeface="+mj-lt"/>
              <a:buAutoNum type="romanUcPeriod"/>
            </a:pPr>
            <a:r>
              <a:rPr lang="it-IT" sz="900" dirty="0">
                <a:solidFill>
                  <a:schemeClr val="tx1"/>
                </a:solidFill>
                <a:latin typeface="Arial Narrow" panose="020B0606020202030204" pitchFamily="34" charset="0"/>
              </a:rPr>
              <a:t>l’interesse primario dell’organizzazione è effettuare un acquisto al miglior rapporto prezzo/qualità, tenuti presenti i vincoli di budget e di tempistica della fornitura.</a:t>
            </a:r>
          </a:p>
          <a:p>
            <a:pPr>
              <a:spcAft>
                <a:spcPts val="300"/>
              </a:spcAft>
            </a:pPr>
            <a:endParaRPr lang="it-IT" sz="900" b="1" dirty="0">
              <a:solidFill>
                <a:schemeClr val="tx1"/>
              </a:solidFill>
              <a:latin typeface="Arial Narrow" panose="020B0606020202030204" pitchFamily="34" charset="0"/>
            </a:endParaRPr>
          </a:p>
          <a:p>
            <a:pPr>
              <a:spcAft>
                <a:spcPts val="300"/>
              </a:spcAft>
            </a:pPr>
            <a:r>
              <a:rPr lang="it-IT" sz="900" b="1" u="sng" dirty="0">
                <a:solidFill>
                  <a:schemeClr val="tx1"/>
                </a:solidFill>
                <a:latin typeface="Arial Narrow" panose="020B0606020202030204" pitchFamily="34" charset="0"/>
              </a:rPr>
              <a:t>Scenario A</a:t>
            </a:r>
          </a:p>
          <a:p>
            <a:pPr>
              <a:spcAft>
                <a:spcPts val="300"/>
              </a:spcAft>
            </a:pPr>
            <a:r>
              <a:rPr lang="it-IT" sz="900" dirty="0">
                <a:solidFill>
                  <a:schemeClr val="tx1"/>
                </a:solidFill>
                <a:latin typeface="Arial Narrow" panose="020B0606020202030204" pitchFamily="34" charset="0"/>
              </a:rPr>
              <a:t>Supponiamo la presenza di una relazione di parentela (coniugio) tra l’amministratore delegato della stazione appaltante e un rappresentante legale di un operatore economico partecipante.</a:t>
            </a:r>
          </a:p>
          <a:p>
            <a:pPr>
              <a:spcAft>
                <a:spcPts val="300"/>
              </a:spcAft>
            </a:pPr>
            <a:r>
              <a:rPr lang="it-IT" sz="900" dirty="0">
                <a:solidFill>
                  <a:schemeClr val="tx1"/>
                </a:solidFill>
                <a:latin typeface="Arial Narrow" panose="020B0606020202030204" pitchFamily="34" charset="0"/>
              </a:rPr>
              <a:t>L’amministratore delegato della stazione appaltante non fa parte della Commissione aggiudicatrice.</a:t>
            </a:r>
          </a:p>
          <a:p>
            <a:pPr>
              <a:spcAft>
                <a:spcPts val="300"/>
              </a:spcAft>
            </a:pPr>
            <a:r>
              <a:rPr lang="it-IT" sz="900" dirty="0">
                <a:solidFill>
                  <a:schemeClr val="tx1"/>
                </a:solidFill>
                <a:latin typeface="Arial Narrow" panose="020B0606020202030204" pitchFamily="34" charset="0"/>
              </a:rPr>
              <a:t>In questa situazione, il grado di parentela con il rappresentante legale dell’operatore economico palesa un oggettivo interesse secondario in conflitto con l’interesse primario dell’organizzazione.</a:t>
            </a:r>
          </a:p>
          <a:p>
            <a:pPr>
              <a:spcAft>
                <a:spcPts val="300"/>
              </a:spcAft>
            </a:pPr>
            <a:r>
              <a:rPr lang="it-IT" sz="900" dirty="0">
                <a:solidFill>
                  <a:schemeClr val="tx1"/>
                </a:solidFill>
                <a:latin typeface="Arial Narrow" panose="020B0606020202030204" pitchFamily="34" charset="0"/>
              </a:rPr>
              <a:t>Ancorché tale interesse sia in capo ad un soggetto che non partecipa direttamente alla decisione, la posizione di potere ricoperta dall’amministratore delegato è tale da poter ipotizzare un’influenza, anche apparente, sul processo decisionale.</a:t>
            </a:r>
          </a:p>
          <a:p>
            <a:pPr>
              <a:spcAft>
                <a:spcPts val="300"/>
              </a:spcAft>
            </a:pPr>
            <a:endParaRPr lang="it-IT" sz="900" dirty="0">
              <a:solidFill>
                <a:schemeClr val="tx1"/>
              </a:solidFill>
              <a:latin typeface="Arial Narrow" panose="020B0606020202030204" pitchFamily="34" charset="0"/>
            </a:endParaRPr>
          </a:p>
          <a:p>
            <a:pPr>
              <a:spcAft>
                <a:spcPts val="300"/>
              </a:spcAft>
            </a:pPr>
            <a:r>
              <a:rPr lang="it-IT" sz="900" b="1" dirty="0">
                <a:solidFill>
                  <a:schemeClr val="tx1"/>
                </a:solidFill>
                <a:latin typeface="Arial Narrow" panose="020B0606020202030204" pitchFamily="34" charset="0"/>
              </a:rPr>
              <a:t>SPUNTI DI RIFLESSIONE </a:t>
            </a:r>
          </a:p>
          <a:p>
            <a:pPr>
              <a:spcAft>
                <a:spcPts val="300"/>
              </a:spcAft>
            </a:pPr>
            <a:r>
              <a:rPr lang="it-IT" sz="900" dirty="0">
                <a:solidFill>
                  <a:schemeClr val="tx1"/>
                </a:solidFill>
                <a:latin typeface="Arial Narrow" panose="020B0606020202030204" pitchFamily="34" charset="0"/>
              </a:rPr>
              <a:t>Nel medesimo processo di procurement, come sopra descritto, ravvisereste un interesse secondario in grado di influenzare la decisione con un conseguente conflitto di interessi nei seguenti scenari?</a:t>
            </a: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B</a:t>
            </a:r>
            <a:r>
              <a:rPr lang="it-IT" sz="900" dirty="0">
                <a:solidFill>
                  <a:schemeClr val="tx1"/>
                </a:solidFill>
                <a:latin typeface="Arial Narrow" panose="020B0606020202030204" pitchFamily="34" charset="0"/>
              </a:rPr>
              <a:t>: se l’Amministratore delegato dell’organizzazione è stato, sino ad alcuni anni prima, componente del Consiglio di Amministrazione della società partecipante alla selezione;</a:t>
            </a: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C</a:t>
            </a:r>
            <a:r>
              <a:rPr lang="it-IT" sz="900" dirty="0">
                <a:solidFill>
                  <a:schemeClr val="tx1"/>
                </a:solidFill>
                <a:latin typeface="Arial Narrow" panose="020B0606020202030204" pitchFamily="34" charset="0"/>
              </a:rPr>
              <a:t>: se l’Amministratore delegato dell’organizzazione è stato, sino ad alcuni anni prima, componente indipendente del Consiglio di Amministrazione della società partecipante alla selezione;</a:t>
            </a: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D</a:t>
            </a:r>
            <a:r>
              <a:rPr lang="it-IT" sz="900" dirty="0">
                <a:solidFill>
                  <a:schemeClr val="tx1"/>
                </a:solidFill>
                <a:latin typeface="Arial Narrow" panose="020B0606020202030204" pitchFamily="34" charset="0"/>
              </a:rPr>
              <a:t>: se la relazione di parentela, invece che l’Amministratore delegato, coinvolgesse:</a:t>
            </a:r>
          </a:p>
          <a:p>
            <a:pPr marL="358775" indent="-176213">
              <a:spcAft>
                <a:spcPts val="300"/>
              </a:spcAft>
              <a:buFont typeface="+mj-lt"/>
              <a:buAutoNum type="romanLcPeriod"/>
            </a:pPr>
            <a:r>
              <a:rPr lang="it-IT" sz="900" dirty="0">
                <a:solidFill>
                  <a:schemeClr val="tx1"/>
                </a:solidFill>
                <a:latin typeface="Arial Narrow" panose="020B0606020202030204" pitchFamily="34" charset="0"/>
              </a:rPr>
              <a:t>il Responsabile Risorse Umane della stazione appaltante;</a:t>
            </a:r>
          </a:p>
          <a:p>
            <a:pPr marL="358775" indent="-176213">
              <a:spcAft>
                <a:spcPts val="300"/>
              </a:spcAft>
              <a:buFont typeface="+mj-lt"/>
              <a:buAutoNum type="romanLcPeriod"/>
            </a:pPr>
            <a:r>
              <a:rPr lang="it-IT" sz="900" dirty="0">
                <a:solidFill>
                  <a:schemeClr val="tx1"/>
                </a:solidFill>
                <a:latin typeface="Arial Narrow" panose="020B0606020202030204" pitchFamily="34" charset="0"/>
              </a:rPr>
              <a:t>Il Responsabile del Marketing della stazione appaltante.</a:t>
            </a:r>
          </a:p>
          <a:p>
            <a:pPr>
              <a:spcAft>
                <a:spcPts val="300"/>
              </a:spcAft>
            </a:pPr>
            <a:endParaRPr lang="it-IT" sz="900" dirty="0">
              <a:solidFill>
                <a:schemeClr val="tx1"/>
              </a:solidFill>
              <a:latin typeface="Arial Narrow" panose="020B0606020202030204" pitchFamily="34" charset="0"/>
            </a:endParaRPr>
          </a:p>
          <a:p>
            <a:pPr>
              <a:spcAft>
                <a:spcPts val="300"/>
              </a:spcAft>
            </a:pPr>
            <a:endParaRPr lang="it-IT" sz="800" dirty="0">
              <a:solidFill>
                <a:schemeClr val="tx1"/>
              </a:solidFill>
              <a:latin typeface="Arial Narrow" panose="020B0606020202030204" pitchFamily="34" charset="0"/>
            </a:endParaRPr>
          </a:p>
        </p:txBody>
      </p:sp>
      <p:sp>
        <p:nvSpPr>
          <p:cNvPr id="10" name="Text Placeholder 1">
            <a:extLst>
              <a:ext uri="{FF2B5EF4-FFF2-40B4-BE49-F238E27FC236}">
                <a16:creationId xmlns:a16="http://schemas.microsoft.com/office/drawing/2014/main" id="{549950A4-CD2F-4991-8AFA-F84DC2684E95}"/>
              </a:ext>
            </a:extLst>
          </p:cNvPr>
          <p:cNvSpPr txBox="1">
            <a:spLocks/>
          </p:cNvSpPr>
          <p:nvPr/>
        </p:nvSpPr>
        <p:spPr>
          <a:xfrm>
            <a:off x="412546" y="1325235"/>
            <a:ext cx="6769097" cy="7419975"/>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r>
              <a:rPr lang="it-IT" sz="1100" dirty="0">
                <a:latin typeface="Arial Narrow" panose="020B0606020202030204" pitchFamily="34" charset="0"/>
              </a:rPr>
              <a:t>La scheda successiva contiene alcuni spunti di riflessione su quanto esposto:</a:t>
            </a:r>
          </a:p>
        </p:txBody>
      </p:sp>
      <p:grpSp>
        <p:nvGrpSpPr>
          <p:cNvPr id="11" name="Group 10"/>
          <p:cNvGrpSpPr/>
          <p:nvPr/>
        </p:nvGrpSpPr>
        <p:grpSpPr>
          <a:xfrm>
            <a:off x="395280" y="994339"/>
            <a:ext cx="6769097" cy="3696562"/>
            <a:chOff x="395280" y="6050941"/>
            <a:chExt cx="6769097" cy="3696562"/>
          </a:xfrm>
        </p:grpSpPr>
        <p:sp>
          <p:nvSpPr>
            <p:cNvPr id="12" name="Rectangle 11">
              <a:extLst>
                <a:ext uri="{FF2B5EF4-FFF2-40B4-BE49-F238E27FC236}">
                  <a16:creationId xmlns:a16="http://schemas.microsoft.com/office/drawing/2014/main" id="{FA808275-2872-46A6-A753-A138DE1D6748}"/>
                </a:ext>
              </a:extLst>
            </p:cNvPr>
            <p:cNvSpPr/>
            <p:nvPr/>
          </p:nvSpPr>
          <p:spPr>
            <a:xfrm>
              <a:off x="395285" y="6258686"/>
              <a:ext cx="6769092" cy="3488817"/>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EYInterstate Light" panose="02000506000000020004" pitchFamily="2" charset="0"/>
              </a:endParaRPr>
            </a:p>
          </p:txBody>
        </p:sp>
        <p:sp>
          <p:nvSpPr>
            <p:cNvPr id="13" name="Rectangle 12">
              <a:extLst>
                <a:ext uri="{FF2B5EF4-FFF2-40B4-BE49-F238E27FC236}">
                  <a16:creationId xmlns:a16="http://schemas.microsoft.com/office/drawing/2014/main" id="{DE488885-513C-418A-A921-D2BCB8E0781E}"/>
                </a:ext>
              </a:extLst>
            </p:cNvPr>
            <p:cNvSpPr/>
            <p:nvPr/>
          </p:nvSpPr>
          <p:spPr>
            <a:xfrm>
              <a:off x="748840" y="8802741"/>
              <a:ext cx="1637667" cy="779045"/>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sz="1200" b="1" dirty="0" err="1">
                  <a:solidFill>
                    <a:schemeClr val="bg1"/>
                  </a:solidFill>
                  <a:latin typeface="Arial Narrow" panose="020B0606020202030204" pitchFamily="34" charset="0"/>
                  <a:cs typeface="Times New Roman" panose="02020603050405020304" pitchFamily="18" charset="0"/>
                </a:rPr>
                <a:t>Attori</a:t>
              </a:r>
              <a:r>
                <a:rPr lang="en-US" sz="1200" b="1" dirty="0">
                  <a:solidFill>
                    <a:schemeClr val="bg1"/>
                  </a:solidFill>
                  <a:latin typeface="Arial Narrow" panose="020B0606020202030204" pitchFamily="34" charset="0"/>
                  <a:cs typeface="Times New Roman" panose="02020603050405020304" pitchFamily="18" charset="0"/>
                </a:rPr>
                <a:t> </a:t>
              </a:r>
              <a:r>
                <a:rPr lang="en-US" sz="1200" b="1" dirty="0" err="1">
                  <a:solidFill>
                    <a:schemeClr val="bg1"/>
                  </a:solidFill>
                  <a:latin typeface="Arial Narrow" panose="020B0606020202030204" pitchFamily="34" charset="0"/>
                  <a:cs typeface="Times New Roman" panose="02020603050405020304" pitchFamily="18" charset="0"/>
                </a:rPr>
                <a:t>decisionali</a:t>
              </a:r>
              <a:endParaRPr lang="en-US" sz="1200" b="1" dirty="0">
                <a:solidFill>
                  <a:schemeClr val="bg1"/>
                </a:solidFill>
                <a:latin typeface="Arial Narrow" panose="020B0606020202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B006A104-D9E2-4609-AA8F-6B68770BADF6}"/>
                </a:ext>
              </a:extLst>
            </p:cNvPr>
            <p:cNvSpPr/>
            <p:nvPr/>
          </p:nvSpPr>
          <p:spPr>
            <a:xfrm>
              <a:off x="3700738" y="8802741"/>
              <a:ext cx="1637667" cy="779045"/>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sz="1200" b="1" dirty="0" err="1">
                  <a:solidFill>
                    <a:schemeClr val="bg1"/>
                  </a:solidFill>
                  <a:latin typeface="Arial Narrow" panose="020B0606020202030204" pitchFamily="34" charset="0"/>
                  <a:cs typeface="Times New Roman" panose="02020603050405020304" pitchFamily="18" charset="0"/>
                </a:rPr>
                <a:t>Processo</a:t>
              </a:r>
              <a:r>
                <a:rPr lang="en-US" sz="1200" b="1" dirty="0">
                  <a:solidFill>
                    <a:schemeClr val="bg1"/>
                  </a:solidFill>
                  <a:latin typeface="Arial Narrow" panose="020B0606020202030204" pitchFamily="34" charset="0"/>
                  <a:cs typeface="Times New Roman" panose="02020603050405020304" pitchFamily="18" charset="0"/>
                </a:rPr>
                <a:t> </a:t>
              </a:r>
              <a:r>
                <a:rPr lang="en-US" sz="1200" b="1" dirty="0" err="1">
                  <a:solidFill>
                    <a:schemeClr val="bg1"/>
                  </a:solidFill>
                  <a:latin typeface="Arial Narrow" panose="020B0606020202030204" pitchFamily="34" charset="0"/>
                  <a:cs typeface="Times New Roman" panose="02020603050405020304" pitchFamily="18" charset="0"/>
                </a:rPr>
                <a:t>operativo</a:t>
              </a:r>
              <a:endParaRPr lang="en-US" sz="1200" b="1" dirty="0">
                <a:solidFill>
                  <a:schemeClr val="bg1"/>
                </a:solidFill>
                <a:latin typeface="Arial Narrow" panose="020B0606020202030204" pitchFamily="34" charset="0"/>
                <a:cs typeface="Times New Roman" panose="02020603050405020304" pitchFamily="18" charset="0"/>
              </a:endParaRPr>
            </a:p>
          </p:txBody>
        </p:sp>
        <p:sp>
          <p:nvSpPr>
            <p:cNvPr id="15" name="Rectangle: Rounded Corners 5">
              <a:extLst>
                <a:ext uri="{FF2B5EF4-FFF2-40B4-BE49-F238E27FC236}">
                  <a16:creationId xmlns:a16="http://schemas.microsoft.com/office/drawing/2014/main" id="{271AB795-1FEA-4003-B63D-AAD16374BF4C}"/>
                </a:ext>
              </a:extLst>
            </p:cNvPr>
            <p:cNvSpPr/>
            <p:nvPr/>
          </p:nvSpPr>
          <p:spPr>
            <a:xfrm>
              <a:off x="745562" y="7170761"/>
              <a:ext cx="1637667" cy="779045"/>
            </a:xfrm>
            <a:prstGeom prst="roundRect">
              <a:avLst/>
            </a:prstGeom>
            <a:solidFill>
              <a:schemeClr val="bg1"/>
            </a:solidFill>
            <a:ln w="28575">
              <a:solidFill>
                <a:srgbClr val="C00000"/>
              </a:solidFill>
              <a:prstDash val="sysDot"/>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sz="1200" dirty="0" err="1">
                  <a:solidFill>
                    <a:schemeClr val="tx1"/>
                  </a:solidFill>
                  <a:latin typeface="Arial Narrow" panose="020B0606020202030204" pitchFamily="34" charset="0"/>
                </a:rPr>
                <a:t>Vincoli</a:t>
              </a:r>
              <a:endParaRPr lang="en-US" sz="1200" dirty="0">
                <a:solidFill>
                  <a:schemeClr val="tx1"/>
                </a:solidFill>
                <a:latin typeface="Arial Narrow" panose="020B0606020202030204" pitchFamily="34" charset="0"/>
              </a:endParaRPr>
            </a:p>
            <a:p>
              <a:pPr algn="ctr"/>
              <a:r>
                <a:rPr lang="en-US" sz="1200" dirty="0" err="1">
                  <a:solidFill>
                    <a:schemeClr val="tx1"/>
                  </a:solidFill>
                  <a:latin typeface="Arial Narrow" panose="020B0606020202030204" pitchFamily="34" charset="0"/>
                </a:rPr>
                <a:t>Obiettivi</a:t>
              </a:r>
              <a:r>
                <a:rPr lang="en-US" sz="1200" dirty="0">
                  <a:solidFill>
                    <a:schemeClr val="tx1"/>
                  </a:solidFill>
                  <a:latin typeface="Arial Narrow" panose="020B0606020202030204" pitchFamily="34" charset="0"/>
                </a:rPr>
                <a:t> </a:t>
              </a:r>
            </a:p>
            <a:p>
              <a:pPr algn="ctr"/>
              <a:r>
                <a:rPr lang="en-US" sz="1200" dirty="0" err="1">
                  <a:solidFill>
                    <a:schemeClr val="tx1"/>
                  </a:solidFill>
                  <a:latin typeface="Arial Narrow" panose="020B0606020202030204" pitchFamily="34" charset="0"/>
                </a:rPr>
                <a:t>Risorse</a:t>
              </a:r>
              <a:r>
                <a:rPr lang="en-US" sz="1200" dirty="0">
                  <a:solidFill>
                    <a:schemeClr val="tx1"/>
                  </a:solidFill>
                  <a:latin typeface="Arial Narrow" panose="020B0606020202030204" pitchFamily="34" charset="0"/>
                </a:rPr>
                <a:t> </a:t>
              </a:r>
            </a:p>
          </p:txBody>
        </p:sp>
        <p:sp>
          <p:nvSpPr>
            <p:cNvPr id="16" name="TextBox 15">
              <a:extLst>
                <a:ext uri="{FF2B5EF4-FFF2-40B4-BE49-F238E27FC236}">
                  <a16:creationId xmlns:a16="http://schemas.microsoft.com/office/drawing/2014/main" id="{88347D7B-E1DC-4E21-A71B-850D62788277}"/>
                </a:ext>
              </a:extLst>
            </p:cNvPr>
            <p:cNvSpPr txBox="1"/>
            <p:nvPr/>
          </p:nvSpPr>
          <p:spPr>
            <a:xfrm>
              <a:off x="2438094" y="8804660"/>
              <a:ext cx="1232910" cy="330072"/>
            </a:xfrm>
            <a:prstGeom prst="rect">
              <a:avLst/>
            </a:prstGeom>
            <a:noFill/>
          </p:spPr>
          <p:txBody>
            <a:bodyPr wrap="square" lIns="72000" tIns="72000" rIns="72000" bIns="72000" rtlCol="0">
              <a:spAutoFit/>
            </a:bodyPr>
            <a:lstStyle/>
            <a:p>
              <a:pPr algn="ctr"/>
              <a:r>
                <a:rPr lang="en-US" sz="1200" b="1" i="1" dirty="0" err="1">
                  <a:latin typeface="Arial Narrow" panose="020B0606020202030204" pitchFamily="34" charset="0"/>
                </a:rPr>
                <a:t>Decisioni</a:t>
              </a:r>
              <a:endParaRPr lang="en-US" sz="1200" b="1" i="1" dirty="0">
                <a:latin typeface="Arial Narrow" panose="020B0606020202030204" pitchFamily="34" charset="0"/>
              </a:endParaRPr>
            </a:p>
          </p:txBody>
        </p:sp>
        <p:sp>
          <p:nvSpPr>
            <p:cNvPr id="17" name="TextBox 16">
              <a:extLst>
                <a:ext uri="{FF2B5EF4-FFF2-40B4-BE49-F238E27FC236}">
                  <a16:creationId xmlns:a16="http://schemas.microsoft.com/office/drawing/2014/main" id="{554F459E-868A-41D9-81D0-DA547F036854}"/>
                </a:ext>
              </a:extLst>
            </p:cNvPr>
            <p:cNvSpPr txBox="1"/>
            <p:nvPr/>
          </p:nvSpPr>
          <p:spPr>
            <a:xfrm>
              <a:off x="5819771" y="9027227"/>
              <a:ext cx="991873" cy="330072"/>
            </a:xfrm>
            <a:prstGeom prst="rect">
              <a:avLst/>
            </a:prstGeom>
            <a:noFill/>
          </p:spPr>
          <p:txBody>
            <a:bodyPr wrap="square" lIns="72000" tIns="72000" rIns="72000" bIns="72000" rtlCol="0">
              <a:spAutoFit/>
            </a:bodyPr>
            <a:lstStyle/>
            <a:p>
              <a:pPr algn="ctr"/>
              <a:r>
                <a:rPr lang="en-US" sz="1200" b="1" i="1" dirty="0">
                  <a:latin typeface="Arial Narrow" panose="020B0606020202030204" pitchFamily="34" charset="0"/>
                </a:rPr>
                <a:t>Output</a:t>
              </a:r>
            </a:p>
          </p:txBody>
        </p:sp>
        <p:cxnSp>
          <p:nvCxnSpPr>
            <p:cNvPr id="18" name="Straight Arrow Connector 17">
              <a:extLst>
                <a:ext uri="{FF2B5EF4-FFF2-40B4-BE49-F238E27FC236}">
                  <a16:creationId xmlns:a16="http://schemas.microsoft.com/office/drawing/2014/main" id="{5F150AA3-F643-4CCE-8032-2BD04CEBDE6E}"/>
                </a:ext>
              </a:extLst>
            </p:cNvPr>
            <p:cNvCxnSpPr>
              <a:cxnSpLocks/>
              <a:stCxn id="13" idx="3"/>
              <a:endCxn id="14" idx="1"/>
            </p:cNvCxnSpPr>
            <p:nvPr/>
          </p:nvCxnSpPr>
          <p:spPr>
            <a:xfrm>
              <a:off x="2386507" y="9192263"/>
              <a:ext cx="1314231" cy="0"/>
            </a:xfrm>
            <a:prstGeom prst="straightConnector1">
              <a:avLst/>
            </a:prstGeom>
            <a:ln w="28575">
              <a:solidFill>
                <a:schemeClr val="accent2">
                  <a:lumMod val="60000"/>
                  <a:lumOff val="4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2708553-9951-4287-8212-63196B0C0885}"/>
                </a:ext>
              </a:extLst>
            </p:cNvPr>
            <p:cNvCxnSpPr>
              <a:cxnSpLocks/>
              <a:stCxn id="14" idx="3"/>
              <a:endCxn id="17" idx="1"/>
            </p:cNvCxnSpPr>
            <p:nvPr/>
          </p:nvCxnSpPr>
          <p:spPr>
            <a:xfrm flipV="1">
              <a:off x="5338405" y="9192263"/>
              <a:ext cx="481366" cy="1"/>
            </a:xfrm>
            <a:prstGeom prst="straightConnector1">
              <a:avLst/>
            </a:prstGeom>
            <a:ln w="28575">
              <a:solidFill>
                <a:schemeClr val="accent2">
                  <a:lumMod val="60000"/>
                  <a:lumOff val="4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61A393B-2C98-4D44-84EE-C795572B8171}"/>
                </a:ext>
              </a:extLst>
            </p:cNvPr>
            <p:cNvCxnSpPr>
              <a:cxnSpLocks/>
              <a:stCxn id="15" idx="2"/>
              <a:endCxn id="13" idx="0"/>
            </p:cNvCxnSpPr>
            <p:nvPr/>
          </p:nvCxnSpPr>
          <p:spPr>
            <a:xfrm>
              <a:off x="1564396" y="7949806"/>
              <a:ext cx="3278" cy="852935"/>
            </a:xfrm>
            <a:prstGeom prst="straightConnector1">
              <a:avLst/>
            </a:prstGeom>
            <a:ln w="28575">
              <a:solidFill>
                <a:schemeClr val="accent2">
                  <a:lumMod val="60000"/>
                  <a:lumOff val="4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513EA25A-8F51-4CE3-A31A-668328186FC5}"/>
                </a:ext>
              </a:extLst>
            </p:cNvPr>
            <p:cNvSpPr/>
            <p:nvPr/>
          </p:nvSpPr>
          <p:spPr>
            <a:xfrm>
              <a:off x="395280" y="6050941"/>
              <a:ext cx="6769097" cy="20774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r>
                <a:rPr lang="it-IT" sz="1000" b="1" dirty="0">
                  <a:solidFill>
                    <a:schemeClr val="bg1"/>
                  </a:solidFill>
                  <a:latin typeface="Arial Narrow" panose="020B0606020202030204" pitchFamily="34" charset="0"/>
                  <a:cs typeface="Arial" panose="020B0604020202020204" pitchFamily="34" charset="0"/>
                </a:rPr>
                <a:t>Fig. 2 </a:t>
              </a:r>
              <a:r>
                <a:rPr lang="it-IT" sz="1000" dirty="0">
                  <a:solidFill>
                    <a:schemeClr val="bg1"/>
                  </a:solidFill>
                  <a:latin typeface="Arial Narrow" panose="020B0606020202030204" pitchFamily="34" charset="0"/>
                  <a:cs typeface="Arial" panose="020B0604020202020204" pitchFamily="34" charset="0"/>
                </a:rPr>
                <a:t>(Influenza)</a:t>
              </a:r>
            </a:p>
          </p:txBody>
        </p:sp>
        <p:sp>
          <p:nvSpPr>
            <p:cNvPr id="25" name="Rectangle 24">
              <a:extLst>
                <a:ext uri="{FF2B5EF4-FFF2-40B4-BE49-F238E27FC236}">
                  <a16:creationId xmlns:a16="http://schemas.microsoft.com/office/drawing/2014/main" id="{632FBFF8-4E36-4806-AFDC-3C45CF60817D}"/>
                </a:ext>
              </a:extLst>
            </p:cNvPr>
            <p:cNvSpPr/>
            <p:nvPr/>
          </p:nvSpPr>
          <p:spPr>
            <a:xfrm>
              <a:off x="2259385" y="6375014"/>
              <a:ext cx="1549290" cy="493769"/>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it-IT" sz="1200" b="1" dirty="0">
                  <a:solidFill>
                    <a:schemeClr val="bg1"/>
                  </a:solidFill>
                  <a:latin typeface="Arial Narrow" panose="020B0606020202030204" pitchFamily="34" charset="0"/>
                  <a:cs typeface="Times New Roman" panose="02020603050405020304" pitchFamily="18" charset="0"/>
                </a:rPr>
                <a:t>Attori in posizione di potere</a:t>
              </a:r>
            </a:p>
          </p:txBody>
        </p:sp>
        <p:cxnSp>
          <p:nvCxnSpPr>
            <p:cNvPr id="26" name="Straight Arrow Connector 25">
              <a:extLst>
                <a:ext uri="{FF2B5EF4-FFF2-40B4-BE49-F238E27FC236}">
                  <a16:creationId xmlns:a16="http://schemas.microsoft.com/office/drawing/2014/main" id="{FEA62CF5-5A47-4EEB-9FBE-7559011A0F20}"/>
                </a:ext>
              </a:extLst>
            </p:cNvPr>
            <p:cNvCxnSpPr>
              <a:cxnSpLocks/>
              <a:stCxn id="25" idx="2"/>
              <a:endCxn id="16" idx="0"/>
            </p:cNvCxnSpPr>
            <p:nvPr/>
          </p:nvCxnSpPr>
          <p:spPr>
            <a:xfrm>
              <a:off x="3034030" y="6868783"/>
              <a:ext cx="20519" cy="1935877"/>
            </a:xfrm>
            <a:prstGeom prst="straightConnector1">
              <a:avLst/>
            </a:prstGeom>
            <a:ln w="28575">
              <a:solidFill>
                <a:schemeClr val="bg1">
                  <a:lumMod val="5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91A5474-5500-47FB-BF21-698AA1EBF447}"/>
                </a:ext>
              </a:extLst>
            </p:cNvPr>
            <p:cNvSpPr txBox="1"/>
            <p:nvPr/>
          </p:nvSpPr>
          <p:spPr>
            <a:xfrm>
              <a:off x="3087351" y="7468105"/>
              <a:ext cx="813074" cy="257369"/>
            </a:xfrm>
            <a:prstGeom prst="rect">
              <a:avLst/>
            </a:prstGeom>
            <a:solidFill>
              <a:srgbClr val="F2F2F2"/>
            </a:solidFill>
          </p:spPr>
          <p:txBody>
            <a:bodyPr wrap="square" lIns="36000" tIns="36000" rIns="36000" bIns="36000" rtlCol="0">
              <a:spAutoFit/>
            </a:bodyPr>
            <a:lstStyle/>
            <a:p>
              <a:pPr algn="ctr"/>
              <a:r>
                <a:rPr lang="en-US" sz="1200" b="1" i="1" dirty="0">
                  <a:latin typeface="Arial Narrow" panose="020B0606020202030204" pitchFamily="34" charset="0"/>
                </a:rPr>
                <a:t>Influenza</a:t>
              </a:r>
            </a:p>
          </p:txBody>
        </p:sp>
        <p:sp>
          <p:nvSpPr>
            <p:cNvPr id="28" name="Rectangle: Rounded Corners 17">
              <a:extLst>
                <a:ext uri="{FF2B5EF4-FFF2-40B4-BE49-F238E27FC236}">
                  <a16:creationId xmlns:a16="http://schemas.microsoft.com/office/drawing/2014/main" id="{DAFE52D5-2695-4788-87AD-911691B94A19}"/>
                </a:ext>
              </a:extLst>
            </p:cNvPr>
            <p:cNvSpPr/>
            <p:nvPr/>
          </p:nvSpPr>
          <p:spPr>
            <a:xfrm>
              <a:off x="5058487" y="6207189"/>
              <a:ext cx="1637673" cy="779045"/>
            </a:xfrm>
            <a:prstGeom prst="roundRect">
              <a:avLst/>
            </a:prstGeom>
            <a:noFill/>
            <a:ln w="19050">
              <a:noFill/>
            </a:ln>
            <a:effectLst>
              <a:glow rad="635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lIns="72000" tIns="72000" rIns="72000" bIns="72000" rtlCol="0" anchor="ctr"/>
            <a:lstStyle/>
            <a:p>
              <a:pPr algn="ctr"/>
              <a:r>
                <a:rPr lang="en-US" sz="1200" b="1" i="1" dirty="0">
                  <a:solidFill>
                    <a:schemeClr val="tx1"/>
                  </a:solidFill>
                  <a:latin typeface="Arial Narrow" panose="020B0606020202030204" pitchFamily="34" charset="0"/>
                </a:rPr>
                <a:t>Interesse </a:t>
              </a:r>
              <a:r>
                <a:rPr lang="en-US" sz="1200" b="1" i="1" dirty="0" err="1">
                  <a:solidFill>
                    <a:schemeClr val="tx1"/>
                  </a:solidFill>
                  <a:latin typeface="Arial Narrow" panose="020B0606020202030204" pitchFamily="34" charset="0"/>
                </a:rPr>
                <a:t>secondario</a:t>
              </a:r>
              <a:endParaRPr lang="en-US" sz="1200" b="1" i="1" dirty="0">
                <a:solidFill>
                  <a:schemeClr val="tx1"/>
                </a:solidFill>
                <a:latin typeface="Arial Narrow" panose="020B0606020202030204" pitchFamily="34" charset="0"/>
              </a:endParaRPr>
            </a:p>
          </p:txBody>
        </p:sp>
        <p:cxnSp>
          <p:nvCxnSpPr>
            <p:cNvPr id="29" name="Straight Arrow Connector 28">
              <a:extLst>
                <a:ext uri="{FF2B5EF4-FFF2-40B4-BE49-F238E27FC236}">
                  <a16:creationId xmlns:a16="http://schemas.microsoft.com/office/drawing/2014/main" id="{9E994151-6204-4B6A-A070-9756A02BF687}"/>
                </a:ext>
              </a:extLst>
            </p:cNvPr>
            <p:cNvCxnSpPr>
              <a:cxnSpLocks/>
            </p:cNvCxnSpPr>
            <p:nvPr/>
          </p:nvCxnSpPr>
          <p:spPr>
            <a:xfrm flipH="1">
              <a:off x="3897809" y="6596712"/>
              <a:ext cx="1232913" cy="0"/>
            </a:xfrm>
            <a:prstGeom prst="straightConnector1">
              <a:avLst/>
            </a:prstGeom>
            <a:ln w="28575">
              <a:solidFill>
                <a:schemeClr val="bg1">
                  <a:lumMod val="5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79912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288" y="1325235"/>
            <a:ext cx="6769100" cy="1066799"/>
          </a:xfrm>
        </p:spPr>
        <p:txBody>
          <a:bodyPr/>
          <a:lstStyle/>
          <a:p>
            <a:pPr algn="just"/>
            <a:r>
              <a:rPr lang="it-IT" sz="1100" dirty="0">
                <a:latin typeface="Arial Narrow" panose="020B0606020202030204" pitchFamily="34" charset="0"/>
              </a:rPr>
              <a:t>Come suddetto, il conflitto di interessi è una circostanza e non un comportamento e la sussistenza di un interesse secondario non comporta alcuna ipotesi sulla presenza di un conseguente comportamento illecito.</a:t>
            </a:r>
          </a:p>
          <a:p>
            <a:pPr algn="just"/>
            <a:r>
              <a:rPr lang="it-IT" sz="1100" dirty="0">
                <a:latin typeface="Arial Narrow" panose="020B0606020202030204" pitchFamily="34" charset="0"/>
              </a:rPr>
              <a:t>Tuttavia, alcuni comportamenti potrebbero far sorgere un conflitto di interessi in capo agli attori decisionali o agli </a:t>
            </a:r>
            <a:r>
              <a:rPr lang="it-IT" sz="1100" dirty="0" err="1">
                <a:latin typeface="Arial Narrow" panose="020B0606020202030204" pitchFamily="34" charset="0"/>
              </a:rPr>
              <a:t>influencer</a:t>
            </a:r>
            <a:r>
              <a:rPr lang="it-IT" sz="1100" dirty="0">
                <a:latin typeface="Arial Narrow" panose="020B0606020202030204" pitchFamily="34" charset="0"/>
              </a:rPr>
              <a:t>. Si tratta di comportamenti volti a influenzare, direttamente o indirettamente, le decisioni come ad esempio regalie, omaggi, promesse che solitamente trovano apposita regolamentazione nei Codici Etici e di Comportamento dell’organizzazione.</a:t>
            </a:r>
          </a:p>
          <a:p>
            <a:pPr algn="just"/>
            <a:endParaRPr lang="it-IT" dirty="0"/>
          </a:p>
        </p:txBody>
      </p:sp>
    </p:spTree>
    <p:extLst>
      <p:ext uri="{BB962C8B-B14F-4D97-AF65-F5344CB8AC3E}">
        <p14:creationId xmlns:p14="http://schemas.microsoft.com/office/powerpoint/2010/main" val="4290833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288" y="1973179"/>
            <a:ext cx="6769096" cy="7419975"/>
          </a:xfrm>
        </p:spPr>
        <p:txBody>
          <a:bodyPr/>
          <a:lstStyle/>
          <a:p>
            <a:pPr algn="just"/>
            <a:r>
              <a:rPr lang="en-US" sz="1100" dirty="0">
                <a:latin typeface="Arial Narrow" panose="020B0606020202030204" pitchFamily="34" charset="0"/>
              </a:rPr>
              <a:t>Il </a:t>
            </a:r>
            <a:r>
              <a:rPr lang="en-US" sz="1100" dirty="0" err="1">
                <a:latin typeface="Arial Narrow" panose="020B0606020202030204" pitchFamily="34" charset="0"/>
              </a:rPr>
              <a:t>documento</a:t>
            </a:r>
            <a:r>
              <a:rPr lang="en-US" sz="1100" dirty="0">
                <a:latin typeface="Arial Narrow" panose="020B0606020202030204" pitchFamily="34" charset="0"/>
              </a:rPr>
              <a:t> OECD distingue </a:t>
            </a:r>
            <a:r>
              <a:rPr lang="en-US" sz="1100" dirty="0" err="1">
                <a:latin typeface="Arial Narrow" panose="020B0606020202030204" pitchFamily="34" charset="0"/>
              </a:rPr>
              <a:t>tre</a:t>
            </a:r>
            <a:r>
              <a:rPr lang="en-US" sz="1100" dirty="0">
                <a:latin typeface="Arial Narrow" panose="020B0606020202030204" pitchFamily="34" charset="0"/>
              </a:rPr>
              <a:t> </a:t>
            </a:r>
            <a:r>
              <a:rPr lang="en-US" sz="1100" dirty="0" err="1">
                <a:latin typeface="Arial Narrow" panose="020B0606020202030204" pitchFamily="34" charset="0"/>
              </a:rPr>
              <a:t>tipologie</a:t>
            </a:r>
            <a:r>
              <a:rPr lang="en-US" sz="1100" dirty="0">
                <a:latin typeface="Arial Narrow" panose="020B0606020202030204" pitchFamily="34" charset="0"/>
              </a:rPr>
              <a:t> di </a:t>
            </a:r>
            <a:r>
              <a:rPr lang="en-US" sz="1100" dirty="0" err="1">
                <a:latin typeface="Arial Narrow" panose="020B0606020202030204" pitchFamily="34" charset="0"/>
              </a:rPr>
              <a:t>conflitto</a:t>
            </a:r>
            <a:r>
              <a:rPr lang="en-US" sz="1100" dirty="0">
                <a:latin typeface="Arial Narrow" panose="020B0606020202030204" pitchFamily="34" charset="0"/>
              </a:rPr>
              <a:t> di </a:t>
            </a:r>
            <a:r>
              <a:rPr lang="en-US" sz="1100" dirty="0" err="1">
                <a:latin typeface="Arial Narrow" panose="020B0606020202030204" pitchFamily="34" charset="0"/>
              </a:rPr>
              <a:t>interessi</a:t>
            </a:r>
            <a:r>
              <a:rPr lang="en-US" sz="1100" dirty="0">
                <a:latin typeface="Arial Narrow" panose="020B0606020202030204" pitchFamily="34" charset="0"/>
              </a:rPr>
              <a:t> </a:t>
            </a:r>
            <a:r>
              <a:rPr lang="en-US" sz="1100" baseline="30000" dirty="0">
                <a:latin typeface="Arial Narrow" panose="020B0606020202030204" pitchFamily="34" charset="0"/>
              </a:rPr>
              <a:t>5</a:t>
            </a:r>
            <a:r>
              <a:rPr lang="en-US" sz="1100" dirty="0">
                <a:latin typeface="Arial Narrow" panose="020B0606020202030204" pitchFamily="34" charset="0"/>
              </a:rPr>
              <a:t>:</a:t>
            </a:r>
          </a:p>
          <a:p>
            <a:pPr algn="just"/>
            <a:r>
              <a:rPr lang="en-US" sz="1100" dirty="0">
                <a:latin typeface="Arial Narrow" panose="020B0606020202030204" pitchFamily="34" charset="0"/>
              </a:rPr>
              <a:t>«[…] a “conflict of interest” involves a situation or relationship which can be current, or may have occurred in the past. Defined in this way, “conflict of interest” has the same meaning as actual conflict of interest. </a:t>
            </a:r>
          </a:p>
          <a:p>
            <a:pPr algn="just"/>
            <a:r>
              <a:rPr lang="en-US" sz="1100" dirty="0">
                <a:latin typeface="Arial Narrow" panose="020B0606020202030204" pitchFamily="34" charset="0"/>
              </a:rPr>
              <a:t>[…] By contrast, an apparent conflict of interest exists where it appears that an official’s private interests could improperly influence the performance of their duties but this is not in fact the case. </a:t>
            </a:r>
          </a:p>
          <a:p>
            <a:pPr algn="just"/>
            <a:r>
              <a:rPr lang="en-US" sz="1100" dirty="0">
                <a:latin typeface="Arial Narrow" panose="020B0606020202030204" pitchFamily="34" charset="0"/>
              </a:rPr>
              <a:t>[…] A potential conflict of interest occurs where a public official holds a private interest which would constitute a conflict of interest if the relevant circumstances were to change in the future.»</a:t>
            </a:r>
          </a:p>
          <a:p>
            <a:pPr algn="just"/>
            <a:endParaRPr lang="en-US" sz="1100" dirty="0">
              <a:latin typeface="Arial Narrow" panose="020B0606020202030204" pitchFamily="34" charset="0"/>
            </a:endParaRPr>
          </a:p>
          <a:p>
            <a:pPr lvl="4" algn="just"/>
            <a:r>
              <a:rPr lang="it-IT" sz="1100" b="1" u="sng" dirty="0">
                <a:latin typeface="Arial Narrow" panose="020B0606020202030204" pitchFamily="34" charset="0"/>
              </a:rPr>
              <a:t>Il conflitto reale</a:t>
            </a:r>
          </a:p>
          <a:p>
            <a:pPr algn="just"/>
            <a:r>
              <a:rPr lang="it-IT" sz="1100" dirty="0">
                <a:latin typeface="Arial Narrow" panose="020B0606020202030204" pitchFamily="34" charset="0"/>
              </a:rPr>
              <a:t>Il conflitto reale è la situazione in cui si è identificata e valutata la presenza di un rilevante e “oggettivo” interesse secondario </a:t>
            </a:r>
            <a:r>
              <a:rPr lang="it-IT" sz="1100" dirty="0" err="1">
                <a:latin typeface="Arial Narrow" panose="020B0606020202030204" pitchFamily="34" charset="0"/>
              </a:rPr>
              <a:t>dell’agent</a:t>
            </a:r>
            <a:r>
              <a:rPr lang="it-IT" sz="1100" dirty="0">
                <a:latin typeface="Arial Narrow" panose="020B0606020202030204" pitchFamily="34" charset="0"/>
              </a:rPr>
              <a:t> in concomitanza con l’interesse primario del </a:t>
            </a:r>
            <a:r>
              <a:rPr lang="it-IT" sz="1100" dirty="0" err="1">
                <a:latin typeface="Arial Narrow" panose="020B0606020202030204" pitchFamily="34" charset="0"/>
              </a:rPr>
              <a:t>principal</a:t>
            </a:r>
            <a:r>
              <a:rPr lang="it-IT" sz="1100" dirty="0">
                <a:latin typeface="Arial Narrow" panose="020B0606020202030204" pitchFamily="34" charset="0"/>
              </a:rPr>
              <a:t> al tempo (t</a:t>
            </a:r>
            <a:r>
              <a:rPr lang="it-IT" sz="1100" baseline="-25000" dirty="0">
                <a:latin typeface="Arial Narrow" panose="020B0606020202030204" pitchFamily="34" charset="0"/>
              </a:rPr>
              <a:t>0</a:t>
            </a:r>
            <a:r>
              <a:rPr lang="it-IT" sz="1100" dirty="0">
                <a:latin typeface="Arial Narrow" panose="020B0606020202030204" pitchFamily="34" charset="0"/>
              </a:rPr>
              <a:t>) in cui si svolge il processo decisionale.</a:t>
            </a:r>
          </a:p>
          <a:p>
            <a:pPr algn="just"/>
            <a:r>
              <a:rPr lang="it-IT" sz="1100" dirty="0">
                <a:latin typeface="Arial Narrow" panose="020B0606020202030204" pitchFamily="34" charset="0"/>
              </a:rPr>
              <a:t>La difficoltà insita nell’identificazione del conflitto reale risiede nel processo logico-induttivo che deve individuare un nesso causa-effetto di tipo oggettivo (che non implica alcuna presunzione sul comportamento </a:t>
            </a:r>
            <a:r>
              <a:rPr lang="it-IT" sz="1100" dirty="0" err="1">
                <a:latin typeface="Arial Narrow" panose="020B0606020202030204" pitchFamily="34" charset="0"/>
              </a:rPr>
              <a:t>dell’agent</a:t>
            </a:r>
            <a:r>
              <a:rPr lang="it-IT" sz="1100" dirty="0">
                <a:latin typeface="Arial Narrow" panose="020B0606020202030204" pitchFamily="34" charset="0"/>
              </a:rPr>
              <a:t>) tra la situazione rilevata (giuridica o di fatto) in capo </a:t>
            </a:r>
            <a:r>
              <a:rPr lang="it-IT" sz="1100" dirty="0" err="1">
                <a:latin typeface="Arial Narrow" panose="020B0606020202030204" pitchFamily="34" charset="0"/>
              </a:rPr>
              <a:t>all’agent</a:t>
            </a:r>
            <a:r>
              <a:rPr lang="it-IT" sz="1100" dirty="0">
                <a:latin typeface="Arial Narrow" panose="020B0606020202030204" pitchFamily="34" charset="0"/>
              </a:rPr>
              <a:t> e l’identificazione di un interesse secondario.</a:t>
            </a:r>
          </a:p>
          <a:p>
            <a:pPr algn="just"/>
            <a:r>
              <a:rPr lang="it-IT" sz="1100" dirty="0">
                <a:latin typeface="Arial Narrow" panose="020B0606020202030204" pitchFamily="34" charset="0"/>
              </a:rPr>
              <a:t>Tale interesse secondario deve essere valutato come “rilevante”, ovvero deve essere in grado di:</a:t>
            </a:r>
          </a:p>
          <a:p>
            <a:pPr algn="just"/>
            <a:r>
              <a:rPr lang="it-IT" sz="1100" dirty="0">
                <a:latin typeface="Arial Narrow" panose="020B0606020202030204" pitchFamily="34" charset="0"/>
              </a:rPr>
              <a:t>“</a:t>
            </a:r>
            <a:r>
              <a:rPr lang="it-IT" sz="1100" b="1" i="1" dirty="0">
                <a:latin typeface="Arial Narrow" panose="020B0606020202030204" pitchFamily="34" charset="0"/>
              </a:rPr>
              <a:t>minacciare l’imparzialità e l’indipendenza</a:t>
            </a:r>
            <a:r>
              <a:rPr lang="it-IT" sz="1100" dirty="0">
                <a:latin typeface="Arial Narrow" panose="020B0606020202030204" pitchFamily="34" charset="0"/>
              </a:rPr>
              <a:t>” della decisione e dell’agire </a:t>
            </a:r>
            <a:r>
              <a:rPr lang="it-IT" sz="1100" baseline="30000" dirty="0">
                <a:latin typeface="Arial Narrow" panose="020B0606020202030204" pitchFamily="34" charset="0"/>
              </a:rPr>
              <a:t>6</a:t>
            </a:r>
            <a:r>
              <a:rPr lang="it-IT" sz="1100" dirty="0">
                <a:latin typeface="Arial Narrow" panose="020B0606020202030204" pitchFamily="34" charset="0"/>
              </a:rPr>
              <a:t> ovvero “influenzare, direttamente o indirettamente, l’onesto e imparziale esercizio delle funzioni e del potere” affidato </a:t>
            </a:r>
            <a:r>
              <a:rPr lang="it-IT" sz="1100" baseline="30000" dirty="0">
                <a:latin typeface="Arial Narrow" panose="020B0606020202030204" pitchFamily="34" charset="0"/>
              </a:rPr>
              <a:t>7</a:t>
            </a:r>
            <a:r>
              <a:rPr lang="it-IT" sz="1100" dirty="0">
                <a:latin typeface="Arial Narrow" panose="020B0606020202030204" pitchFamily="34" charset="0"/>
              </a:rPr>
              <a:t>. </a:t>
            </a:r>
          </a:p>
          <a:p>
            <a:pPr algn="just"/>
            <a:r>
              <a:rPr lang="it-IT" sz="1100" dirty="0">
                <a:latin typeface="Arial Narrow" panose="020B0606020202030204" pitchFamily="34" charset="0"/>
              </a:rPr>
              <a:t>Tale processo logico e cognitivo di individuazione di un interesse secondario a partire da una situazione contingente ed empirica in alcuni casi può essere molto semplice e intuitivo (es. nella situazione rilevata di uno stretto vincolo di parentela tra </a:t>
            </a:r>
            <a:r>
              <a:rPr lang="it-IT" sz="1100" dirty="0" err="1">
                <a:latin typeface="Arial Narrow" panose="020B0606020202030204" pitchFamily="34" charset="0"/>
              </a:rPr>
              <a:t>l’agent</a:t>
            </a:r>
            <a:r>
              <a:rPr lang="it-IT" sz="1100" dirty="0">
                <a:latin typeface="Arial Narrow" panose="020B0606020202030204" pitchFamily="34" charset="0"/>
              </a:rPr>
              <a:t> e il beneficiario delle sue decisioni può desumersi oggettivamente un interesse secondario rilevante e oggettivo), ma in altri può risultare complesso (es. un precedente, ma temporalmente distante, rapporto lavorativo tra </a:t>
            </a:r>
            <a:r>
              <a:rPr lang="it-IT" sz="1100" dirty="0" err="1">
                <a:latin typeface="Arial Narrow" panose="020B0606020202030204" pitchFamily="34" charset="0"/>
              </a:rPr>
              <a:t>l’agent</a:t>
            </a:r>
            <a:r>
              <a:rPr lang="it-IT" sz="1100" dirty="0">
                <a:latin typeface="Arial Narrow" panose="020B0606020202030204" pitchFamily="34" charset="0"/>
              </a:rPr>
              <a:t> e il beneficiario delle sue attuali decisioni organizzative).</a:t>
            </a:r>
          </a:p>
          <a:p>
            <a:pPr algn="just"/>
            <a:r>
              <a:rPr lang="it-IT" sz="1100" dirty="0">
                <a:latin typeface="Arial Narrow" panose="020B0606020202030204" pitchFamily="34" charset="0"/>
              </a:rPr>
              <a:t> La gestione del confitto richiede delle azioni (quali ad esempio l’astensione dal processo decisionale del soggetto portatore dell’interesse secondario ovvero l’astensione da parte dell’organizzazione dall’intraprendere un rapporto contrattuale con una controparte) che possono essere </a:t>
            </a:r>
            <a:r>
              <a:rPr lang="it-IT" sz="1100" dirty="0" err="1">
                <a:latin typeface="Arial Narrow" panose="020B0606020202030204" pitchFamily="34" charset="0"/>
              </a:rPr>
              <a:t>pre</a:t>
            </a:r>
            <a:r>
              <a:rPr lang="it-IT" sz="1100" dirty="0">
                <a:latin typeface="Arial Narrow" panose="020B0606020202030204" pitchFamily="34" charset="0"/>
              </a:rPr>
              <a:t>-definite da norme di legge o in documenti normativi interni all’organizzazione.</a:t>
            </a:r>
          </a:p>
          <a:p>
            <a:pPr algn="just"/>
            <a:r>
              <a:rPr lang="it-IT" sz="1100" dirty="0">
                <a:latin typeface="Arial Narrow" panose="020B0606020202030204" pitchFamily="34" charset="0"/>
              </a:rPr>
              <a:t>Come detto, il conflitto di interessi è una situazione derivante da determinate circostanze (giuridiche o di fatto) e non consiste in un comportamento, “l’essere in conflitto e abusare effettivamente della propria posizione sono due aspetti distinti </a:t>
            </a:r>
            <a:r>
              <a:rPr lang="it-IT" sz="1100" baseline="30000" dirty="0">
                <a:latin typeface="Arial Narrow" panose="020B0606020202030204" pitchFamily="34" charset="0"/>
              </a:rPr>
              <a:t>8</a:t>
            </a:r>
            <a:r>
              <a:rPr lang="it-IT" sz="1100" dirty="0">
                <a:latin typeface="Arial Narrow" panose="020B0606020202030204" pitchFamily="34" charset="0"/>
              </a:rPr>
              <a:t>”.</a:t>
            </a:r>
          </a:p>
          <a:p>
            <a:pPr algn="just"/>
            <a:r>
              <a:rPr lang="it-IT" sz="1100" dirty="0">
                <a:latin typeface="Arial Narrow" panose="020B0606020202030204" pitchFamily="34" charset="0"/>
              </a:rPr>
              <a:t>In tal senso un’organizzazione potrebbe identificare la presenza di un conflitto e al contempo decidere di non intraprendere azioni volte alla sua eliminazione, salvo che ciò non implichi una violazione di legge. </a:t>
            </a:r>
          </a:p>
          <a:p>
            <a:pPr algn="just"/>
            <a:r>
              <a:rPr lang="it-IT" sz="1100" dirty="0">
                <a:latin typeface="Arial Narrow" panose="020B0606020202030204" pitchFamily="34" charset="0"/>
              </a:rPr>
              <a:t>In tal caso tuttavia, l’organizzazione potrebbe essere chiamata a dimostrare in maniera oggettiva e incontrovertibile che tale conflitto non abbia condizionato la decisione e, al riguardo, deve essere sempre considerato che qualsiasi processo decisionale presenta elementi di valutazione discrezionale e soggettiva che rendono molto ardua la dimostrazione che l’interesse primario sia stato tutelato e perseguito senza alcuna interferenza dell’interesse secondario.</a:t>
            </a:r>
          </a:p>
          <a:p>
            <a:pPr algn="just"/>
            <a:endParaRPr lang="en-US" sz="1100" dirty="0">
              <a:latin typeface="Arial Narrow" panose="020B0606020202030204" pitchFamily="34" charset="0"/>
            </a:endParaRPr>
          </a:p>
          <a:p>
            <a:pPr algn="just"/>
            <a:endParaRPr lang="it-IT" dirty="0"/>
          </a:p>
        </p:txBody>
      </p:sp>
      <p:grpSp>
        <p:nvGrpSpPr>
          <p:cNvPr id="10" name="Group 9"/>
          <p:cNvGrpSpPr/>
          <p:nvPr/>
        </p:nvGrpSpPr>
        <p:grpSpPr>
          <a:xfrm>
            <a:off x="395287" y="9423175"/>
            <a:ext cx="6769095" cy="976232"/>
            <a:chOff x="2700337" y="9079265"/>
            <a:chExt cx="2124075" cy="1443410"/>
          </a:xfrm>
        </p:grpSpPr>
        <p:sp>
          <p:nvSpPr>
            <p:cNvPr id="11" name="Rectangle 10"/>
            <p:cNvSpPr/>
            <p:nvPr/>
          </p:nvSpPr>
          <p:spPr>
            <a:xfrm>
              <a:off x="2700339" y="9095449"/>
              <a:ext cx="2124072" cy="14272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pPr>
                <a:spcAft>
                  <a:spcPts val="600"/>
                </a:spcAft>
              </a:pPr>
              <a:r>
                <a:rPr lang="en-US" sz="700" baseline="50000" dirty="0">
                  <a:solidFill>
                    <a:schemeClr val="tx1"/>
                  </a:solidFill>
                  <a:latin typeface="Arial Narrow" panose="020B0606020202030204" pitchFamily="34" charset="0"/>
                </a:rPr>
                <a:t>5</a:t>
              </a:r>
              <a:r>
                <a:rPr lang="en-US" sz="700" dirty="0">
                  <a:solidFill>
                    <a:schemeClr val="tx1"/>
                  </a:solidFill>
                  <a:latin typeface="Arial Narrow" panose="020B0606020202030204" pitchFamily="34" charset="0"/>
                </a:rPr>
                <a:t> OECD, Managing Conflict of Interest in the Public Service, 2003.</a:t>
              </a:r>
            </a:p>
            <a:p>
              <a:pPr>
                <a:spcAft>
                  <a:spcPts val="600"/>
                </a:spcAft>
              </a:pPr>
              <a:r>
                <a:rPr lang="en-US" sz="700" baseline="50000" dirty="0">
                  <a:solidFill>
                    <a:schemeClr val="tx1"/>
                  </a:solidFill>
                  <a:latin typeface="Arial Narrow" panose="020B0606020202030204" pitchFamily="34" charset="0"/>
                </a:rPr>
                <a:t>6</a:t>
              </a:r>
              <a:r>
                <a:rPr lang="en-US" sz="700" dirty="0">
                  <a:solidFill>
                    <a:schemeClr val="tx1"/>
                  </a:solidFill>
                  <a:latin typeface="Arial Narrow" panose="020B0606020202030204" pitchFamily="34" charset="0"/>
                </a:rPr>
                <a:t> </a:t>
              </a:r>
              <a:r>
                <a:rPr lang="it-IT" sz="700" dirty="0">
                  <a:solidFill>
                    <a:schemeClr val="tx1"/>
                  </a:solidFill>
                  <a:latin typeface="Arial Narrow" panose="020B0606020202030204" pitchFamily="34" charset="0"/>
                </a:rPr>
                <a:t>Delibera n.667/2019 del Consiglio di Stato.</a:t>
              </a:r>
            </a:p>
            <a:p>
              <a:pPr>
                <a:spcAft>
                  <a:spcPts val="600"/>
                </a:spcAft>
              </a:pPr>
              <a:r>
                <a:rPr lang="en-US" sz="700" baseline="50000" dirty="0">
                  <a:solidFill>
                    <a:schemeClr val="tx1"/>
                  </a:solidFill>
                  <a:latin typeface="Arial Narrow" panose="020B0606020202030204" pitchFamily="34" charset="0"/>
                </a:rPr>
                <a:t>7</a:t>
              </a:r>
              <a:r>
                <a:rPr lang="en-US" sz="700" dirty="0">
                  <a:solidFill>
                    <a:schemeClr val="tx1"/>
                  </a:solidFill>
                  <a:latin typeface="Arial Narrow" panose="020B0606020202030204" pitchFamily="34" charset="0"/>
                </a:rPr>
                <a:t> OECD, Managing Conflict of Interest in the Public Sector - A Toolkit, 2005.</a:t>
              </a:r>
            </a:p>
            <a:p>
              <a:pPr>
                <a:spcAft>
                  <a:spcPts val="600"/>
                </a:spcAft>
              </a:pPr>
              <a:r>
                <a:rPr lang="en-US" sz="700" baseline="50000" dirty="0">
                  <a:solidFill>
                    <a:schemeClr val="tx1"/>
                  </a:solidFill>
                  <a:latin typeface="Arial Narrow" panose="020B0606020202030204" pitchFamily="34" charset="0"/>
                </a:rPr>
                <a:t>8</a:t>
              </a:r>
              <a:r>
                <a:rPr lang="en-US" sz="700" dirty="0">
                  <a:solidFill>
                    <a:schemeClr val="tx1"/>
                  </a:solidFill>
                  <a:latin typeface="Arial Narrow" panose="020B0606020202030204" pitchFamily="34" charset="0"/>
                </a:rPr>
                <a:t> </a:t>
              </a:r>
              <a:r>
                <a:rPr lang="it-IT" sz="700" dirty="0">
                  <a:solidFill>
                    <a:schemeClr val="tx1"/>
                  </a:solidFill>
                  <a:latin typeface="Arial Narrow" panose="020B0606020202030204" pitchFamily="34" charset="0"/>
                </a:rPr>
                <a:t>Delibera n.667/2019 del Consiglio di Stato.</a:t>
              </a:r>
              <a:endParaRPr lang="it-IT" sz="700" b="1" dirty="0">
                <a:solidFill>
                  <a:schemeClr val="tx1"/>
                </a:solidFill>
                <a:latin typeface="Arial Narrow" panose="020B0606020202030204" pitchFamily="34" charset="0"/>
              </a:endParaRPr>
            </a:p>
          </p:txBody>
        </p:sp>
        <p:cxnSp>
          <p:nvCxnSpPr>
            <p:cNvPr id="12" name="Straight Connector 11"/>
            <p:cNvCxnSpPr/>
            <p:nvPr/>
          </p:nvCxnSpPr>
          <p:spPr>
            <a:xfrm>
              <a:off x="2700337" y="9079265"/>
              <a:ext cx="212407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3" name="Text Placeholder 1">
            <a:extLst>
              <a:ext uri="{FF2B5EF4-FFF2-40B4-BE49-F238E27FC236}">
                <a16:creationId xmlns:a16="http://schemas.microsoft.com/office/drawing/2014/main" id="{E7BB96C9-9D13-4BE6-A972-30D59BD48940}"/>
              </a:ext>
            </a:extLst>
          </p:cNvPr>
          <p:cNvSpPr txBox="1">
            <a:spLocks/>
          </p:cNvSpPr>
          <p:nvPr/>
        </p:nvSpPr>
        <p:spPr>
          <a:xfrm>
            <a:off x="395288" y="1179514"/>
            <a:ext cx="6769100" cy="266154"/>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1" defTabSz="914400">
              <a:spcBef>
                <a:spcPts val="0"/>
              </a:spcBef>
            </a:pPr>
            <a:r>
              <a:rPr lang="it-IT" sz="2000" dirty="0">
                <a:solidFill>
                  <a:srgbClr val="C00000"/>
                </a:solidFill>
                <a:latin typeface="Arial Narrow" panose="020B0606020202030204" pitchFamily="34" charset="0"/>
              </a:rPr>
              <a:t>2. Tipologie di conflitto: reale, potenziale, apparente </a:t>
            </a:r>
          </a:p>
        </p:txBody>
      </p:sp>
      <p:cxnSp>
        <p:nvCxnSpPr>
          <p:cNvPr id="14" name="Straight Connector 13">
            <a:extLst>
              <a:ext uri="{FF2B5EF4-FFF2-40B4-BE49-F238E27FC236}">
                <a16:creationId xmlns:a16="http://schemas.microsoft.com/office/drawing/2014/main" id="{577575B8-9A16-4894-B3BB-C34E4430E7BC}"/>
              </a:ext>
            </a:extLst>
          </p:cNvPr>
          <p:cNvCxnSpPr/>
          <p:nvPr/>
        </p:nvCxnSpPr>
        <p:spPr>
          <a:xfrm>
            <a:off x="0" y="1670264"/>
            <a:ext cx="551916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7694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95287" y="9417972"/>
            <a:ext cx="6769085" cy="458861"/>
            <a:chOff x="2700337" y="9079265"/>
            <a:chExt cx="2089150" cy="476759"/>
          </a:xfrm>
        </p:grpSpPr>
        <p:sp>
          <p:nvSpPr>
            <p:cNvPr id="6" name="Rectangle 5"/>
            <p:cNvSpPr/>
            <p:nvPr/>
          </p:nvSpPr>
          <p:spPr>
            <a:xfrm>
              <a:off x="2700338" y="9095449"/>
              <a:ext cx="2089149" cy="460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pPr>
                <a:spcAft>
                  <a:spcPts val="600"/>
                </a:spcAft>
              </a:pPr>
              <a:r>
                <a:rPr lang="en-US" sz="700" baseline="50000" dirty="0">
                  <a:solidFill>
                    <a:schemeClr val="tx1"/>
                  </a:solidFill>
                  <a:latin typeface="EYInterstate Light" panose="02000506000000020004" pitchFamily="2" charset="0"/>
                </a:rPr>
                <a:t>9</a:t>
              </a:r>
              <a:r>
                <a:rPr lang="en-US" sz="700" dirty="0">
                  <a:solidFill>
                    <a:schemeClr val="tx1"/>
                  </a:solidFill>
                  <a:latin typeface="EYInterstate Light" panose="02000506000000020004" pitchFamily="2" charset="0"/>
                </a:rPr>
                <a:t> </a:t>
              </a:r>
              <a:r>
                <a:rPr lang="en-US" sz="700" dirty="0">
                  <a:solidFill>
                    <a:schemeClr val="tx1"/>
                  </a:solidFill>
                  <a:latin typeface="Arial Narrow" panose="020B0606020202030204" pitchFamily="34" charset="0"/>
                </a:rPr>
                <a:t>Thompson D.F., The challenge of conflict of interest in medicine, 2009</a:t>
              </a:r>
              <a:r>
                <a:rPr lang="en-US" sz="700" dirty="0">
                  <a:solidFill>
                    <a:schemeClr val="tx1"/>
                  </a:solidFill>
                  <a:latin typeface="EYInterstate Light" panose="02000506000000020004" pitchFamily="2" charset="0"/>
                </a:rPr>
                <a:t>.</a:t>
              </a:r>
              <a:endParaRPr lang="it-IT" sz="700" b="1" dirty="0">
                <a:solidFill>
                  <a:schemeClr val="tx1"/>
                </a:solidFill>
                <a:latin typeface="EYInterstate Light" panose="02000506000000020004" pitchFamily="2" charset="0"/>
              </a:endParaRPr>
            </a:p>
          </p:txBody>
        </p:sp>
        <p:cxnSp>
          <p:nvCxnSpPr>
            <p:cNvPr id="7" name="Straight Connector 6"/>
            <p:cNvCxnSpPr/>
            <p:nvPr/>
          </p:nvCxnSpPr>
          <p:spPr>
            <a:xfrm>
              <a:off x="2700337" y="9079265"/>
              <a:ext cx="208915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9" name="Rectangle 8">
            <a:extLst>
              <a:ext uri="{FF2B5EF4-FFF2-40B4-BE49-F238E27FC236}">
                <a16:creationId xmlns:a16="http://schemas.microsoft.com/office/drawing/2014/main" id="{916B1BC6-2608-46F7-9746-5B1EC4A35D5F}"/>
              </a:ext>
            </a:extLst>
          </p:cNvPr>
          <p:cNvSpPr/>
          <p:nvPr/>
        </p:nvSpPr>
        <p:spPr>
          <a:xfrm>
            <a:off x="408933" y="4038186"/>
            <a:ext cx="6755439" cy="3505614"/>
          </a:xfrm>
          <a:prstGeom prst="rect">
            <a:avLst/>
          </a:prstGeom>
          <a:solidFill>
            <a:schemeClr val="bg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ctr">
              <a:spcAft>
                <a:spcPts val="300"/>
              </a:spcAft>
            </a:pPr>
            <a:r>
              <a:rPr lang="it-IT" sz="1100" b="1" i="1" u="sng" dirty="0">
                <a:solidFill>
                  <a:schemeClr val="tx1"/>
                </a:solidFill>
                <a:latin typeface="Arial Narrow" panose="020B0606020202030204" pitchFamily="34" charset="0"/>
              </a:rPr>
              <a:t>SCHEDA 3</a:t>
            </a:r>
            <a:r>
              <a:rPr lang="it-IT" sz="1100" b="1" i="1" dirty="0">
                <a:solidFill>
                  <a:schemeClr val="tx1"/>
                </a:solidFill>
                <a:latin typeface="Arial Narrow" panose="020B0606020202030204" pitchFamily="34" charset="0"/>
              </a:rPr>
              <a:t>: Il conflitto apparente</a:t>
            </a:r>
          </a:p>
          <a:p>
            <a:pPr>
              <a:spcAft>
                <a:spcPts val="300"/>
              </a:spcAft>
            </a:pPr>
            <a:endParaRPr lang="it-IT" sz="1200" b="1" dirty="0">
              <a:solidFill>
                <a:schemeClr val="tx1"/>
              </a:solidFill>
              <a:latin typeface="Arial Narrow" panose="020B0606020202030204" pitchFamily="34" charset="0"/>
            </a:endParaRPr>
          </a:p>
          <a:p>
            <a:pPr>
              <a:spcAft>
                <a:spcPts val="300"/>
              </a:spcAft>
            </a:pPr>
            <a:r>
              <a:rPr lang="it-IT" sz="900" dirty="0">
                <a:solidFill>
                  <a:schemeClr val="tx1"/>
                </a:solidFill>
                <a:latin typeface="Arial Narrow" panose="020B0606020202030204" pitchFamily="34" charset="0"/>
              </a:rPr>
              <a:t>Con riferimento a un ipotetico processo di </a:t>
            </a:r>
            <a:r>
              <a:rPr lang="it-IT" sz="900" dirty="0" err="1">
                <a:solidFill>
                  <a:schemeClr val="tx1"/>
                </a:solidFill>
                <a:latin typeface="Arial Narrow" panose="020B0606020202030204" pitchFamily="34" charset="0"/>
              </a:rPr>
              <a:t>procurement</a:t>
            </a:r>
            <a:r>
              <a:rPr lang="it-IT" sz="900" dirty="0">
                <a:solidFill>
                  <a:schemeClr val="tx1"/>
                </a:solidFill>
                <a:latin typeface="Arial Narrow" panose="020B0606020202030204" pitchFamily="34" charset="0"/>
              </a:rPr>
              <a:t>:</a:t>
            </a:r>
          </a:p>
          <a:p>
            <a:pPr marL="285750" indent="-285750">
              <a:spcAft>
                <a:spcPts val="300"/>
              </a:spcAft>
              <a:buFont typeface="+mj-lt"/>
              <a:buAutoNum type="romanUcPeriod"/>
            </a:pPr>
            <a:r>
              <a:rPr lang="it-IT" sz="900" dirty="0">
                <a:solidFill>
                  <a:schemeClr val="tx1"/>
                </a:solidFill>
                <a:latin typeface="Arial Narrow" panose="020B0606020202030204" pitchFamily="34" charset="0"/>
              </a:rPr>
              <a:t>un’organizzazione (</a:t>
            </a:r>
            <a:r>
              <a:rPr lang="it-IT" sz="900" dirty="0" err="1">
                <a:solidFill>
                  <a:schemeClr val="tx1"/>
                </a:solidFill>
                <a:latin typeface="Arial Narrow" panose="020B0606020202030204" pitchFamily="34" charset="0"/>
              </a:rPr>
              <a:t>principal</a:t>
            </a:r>
            <a:r>
              <a:rPr lang="it-IT" sz="900" dirty="0">
                <a:solidFill>
                  <a:schemeClr val="tx1"/>
                </a:solidFill>
                <a:latin typeface="Arial Narrow" panose="020B0606020202030204" pitchFamily="34" charset="0"/>
              </a:rPr>
              <a:t>) ha incaricato dei soggetti interni di formare un’apposita Commissione aggiudicatrice (agent);</a:t>
            </a:r>
          </a:p>
          <a:p>
            <a:pPr marL="285750" indent="-285750">
              <a:spcAft>
                <a:spcPts val="300"/>
              </a:spcAft>
              <a:buFont typeface="+mj-lt"/>
              <a:buAutoNum type="romanUcPeriod"/>
            </a:pPr>
            <a:r>
              <a:rPr lang="it-IT" sz="900" dirty="0">
                <a:solidFill>
                  <a:schemeClr val="tx1"/>
                </a:solidFill>
                <a:latin typeface="Arial Narrow" panose="020B0606020202030204" pitchFamily="34" charset="0"/>
              </a:rPr>
              <a:t>l’interesse primario dell’organizzazione è effettuare un acquisto al miglior rapporto prezzo/qualità, tenuti presenti i vincoli di budget e di tempistica della fornitura.</a:t>
            </a:r>
          </a:p>
          <a:p>
            <a:pPr>
              <a:spcAft>
                <a:spcPts val="300"/>
              </a:spcAft>
            </a:pPr>
            <a:endParaRPr lang="it-IT" sz="900" b="1" dirty="0">
              <a:solidFill>
                <a:schemeClr val="tx1"/>
              </a:solidFill>
              <a:latin typeface="Arial Narrow" panose="020B0606020202030204" pitchFamily="34" charset="0"/>
            </a:endParaRPr>
          </a:p>
          <a:p>
            <a:pPr>
              <a:spcAft>
                <a:spcPts val="300"/>
              </a:spcAft>
            </a:pPr>
            <a:r>
              <a:rPr lang="it-IT" sz="900" b="1" u="sng" dirty="0">
                <a:solidFill>
                  <a:schemeClr val="tx1"/>
                </a:solidFill>
                <a:latin typeface="Arial Narrow" panose="020B0606020202030204" pitchFamily="34" charset="0"/>
              </a:rPr>
              <a:t>Scenario A</a:t>
            </a:r>
          </a:p>
          <a:p>
            <a:pPr>
              <a:spcAft>
                <a:spcPts val="300"/>
              </a:spcAft>
            </a:pPr>
            <a:r>
              <a:rPr lang="it-IT" sz="900" dirty="0">
                <a:solidFill>
                  <a:schemeClr val="tx1"/>
                </a:solidFill>
                <a:latin typeface="Arial Narrow" panose="020B0606020202030204" pitchFamily="34" charset="0"/>
              </a:rPr>
              <a:t>Supponiamo la circostanza che un componente della Commissione aggiudicatrice abbia svolto attività lavorativa per alcuni anni e fino a tre mesi prima presso uno degli operatori economici partecipanti. In questa situazione, la recente posizione ricoperta dal Componente della Commissione presso l’operatore economico genera l’apparenza di interesse secondario in conflitto con l’interesse primario dell’organizzazione.</a:t>
            </a:r>
          </a:p>
          <a:p>
            <a:pPr>
              <a:spcAft>
                <a:spcPts val="300"/>
              </a:spcAft>
            </a:pPr>
            <a:endParaRPr lang="it-IT" sz="900" dirty="0">
              <a:solidFill>
                <a:schemeClr val="tx1"/>
              </a:solidFill>
              <a:latin typeface="Arial Narrow" panose="020B0606020202030204" pitchFamily="34" charset="0"/>
            </a:endParaRPr>
          </a:p>
          <a:p>
            <a:pPr>
              <a:spcAft>
                <a:spcPts val="300"/>
              </a:spcAft>
            </a:pPr>
            <a:r>
              <a:rPr lang="it-IT" sz="900" b="1" dirty="0">
                <a:solidFill>
                  <a:schemeClr val="tx1"/>
                </a:solidFill>
                <a:latin typeface="Arial Narrow" panose="020B0606020202030204" pitchFamily="34" charset="0"/>
              </a:rPr>
              <a:t>SPUNTI DI RIFLESSIONE </a:t>
            </a:r>
          </a:p>
          <a:p>
            <a:pPr>
              <a:spcAft>
                <a:spcPts val="300"/>
              </a:spcAft>
            </a:pPr>
            <a:r>
              <a:rPr lang="it-IT" sz="900" dirty="0">
                <a:solidFill>
                  <a:schemeClr val="tx1"/>
                </a:solidFill>
                <a:latin typeface="Arial Narrow" panose="020B0606020202030204" pitchFamily="34" charset="0"/>
              </a:rPr>
              <a:t>Nel medesimo processo di </a:t>
            </a:r>
            <a:r>
              <a:rPr lang="it-IT" sz="900" dirty="0" err="1">
                <a:solidFill>
                  <a:schemeClr val="tx1"/>
                </a:solidFill>
                <a:latin typeface="Arial Narrow" panose="020B0606020202030204" pitchFamily="34" charset="0"/>
              </a:rPr>
              <a:t>procurement</a:t>
            </a:r>
            <a:r>
              <a:rPr lang="it-IT" sz="900" dirty="0">
                <a:solidFill>
                  <a:schemeClr val="tx1"/>
                </a:solidFill>
                <a:latin typeface="Arial Narrow" panose="020B0606020202030204" pitchFamily="34" charset="0"/>
              </a:rPr>
              <a:t>, come sopra descritto, ravvisereste un’apparente interesse secondario nei seguenti scenari:</a:t>
            </a: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B</a:t>
            </a:r>
            <a:r>
              <a:rPr lang="it-IT" sz="900" dirty="0">
                <a:solidFill>
                  <a:schemeClr val="tx1"/>
                </a:solidFill>
                <a:latin typeface="Arial Narrow" panose="020B0606020202030204" pitchFamily="34" charset="0"/>
              </a:rPr>
              <a:t>: se il componente della Commissione avesse intrattenuto un rapporto di lavoro di breve durata presso l’operatore economico fino a:</a:t>
            </a:r>
          </a:p>
          <a:p>
            <a:pPr marL="357188" indent="-176213">
              <a:spcAft>
                <a:spcPts val="300"/>
              </a:spcAft>
              <a:buFont typeface="+mj-lt"/>
              <a:buAutoNum type="romanLcPeriod"/>
            </a:pPr>
            <a:r>
              <a:rPr lang="it-IT" sz="900" dirty="0">
                <a:solidFill>
                  <a:schemeClr val="tx1"/>
                </a:solidFill>
                <a:latin typeface="Arial Narrow" panose="020B0606020202030204" pitchFamily="34" charset="0"/>
              </a:rPr>
              <a:t>1 anno prima;</a:t>
            </a:r>
          </a:p>
          <a:p>
            <a:pPr marL="357188" indent="-176213">
              <a:spcAft>
                <a:spcPts val="300"/>
              </a:spcAft>
              <a:buFont typeface="+mj-lt"/>
              <a:buAutoNum type="romanLcPeriod"/>
            </a:pPr>
            <a:r>
              <a:rPr lang="it-IT" sz="900" dirty="0">
                <a:solidFill>
                  <a:schemeClr val="tx1"/>
                </a:solidFill>
                <a:latin typeface="Arial Narrow" panose="020B0606020202030204" pitchFamily="34" charset="0"/>
              </a:rPr>
              <a:t>5 anni prima;</a:t>
            </a: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C</a:t>
            </a:r>
            <a:r>
              <a:rPr lang="it-IT" sz="900" dirty="0">
                <a:solidFill>
                  <a:schemeClr val="tx1"/>
                </a:solidFill>
                <a:latin typeface="Arial Narrow" panose="020B0606020202030204" pitchFamily="34" charset="0"/>
              </a:rPr>
              <a:t>: se il componente della Commissione abbia un figlio che attualmente è semplice dipendente di un operatore economico partecipante che presenta le dimensione di una grande azienda.</a:t>
            </a:r>
          </a:p>
        </p:txBody>
      </p:sp>
      <p:sp>
        <p:nvSpPr>
          <p:cNvPr id="15" name="Text Placeholder 1">
            <a:extLst>
              <a:ext uri="{FF2B5EF4-FFF2-40B4-BE49-F238E27FC236}">
                <a16:creationId xmlns:a16="http://schemas.microsoft.com/office/drawing/2014/main" id="{8B61EAF5-3E7F-49C9-8DCE-F37575A95624}"/>
              </a:ext>
            </a:extLst>
          </p:cNvPr>
          <p:cNvSpPr txBox="1">
            <a:spLocks/>
          </p:cNvSpPr>
          <p:nvPr/>
        </p:nvSpPr>
        <p:spPr>
          <a:xfrm>
            <a:off x="408933" y="1325235"/>
            <a:ext cx="6769096" cy="2697376"/>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4" algn="just">
              <a:buFont typeface="+mj-lt"/>
              <a:buAutoNum type="arabicPeriod" startAt="2"/>
            </a:pPr>
            <a:r>
              <a:rPr lang="it-IT" sz="1100" b="1" u="sng" dirty="0">
                <a:latin typeface="Arial Narrow" panose="020B0606020202030204" pitchFamily="34" charset="0"/>
              </a:rPr>
              <a:t>Il conflitto apparente</a:t>
            </a:r>
          </a:p>
          <a:p>
            <a:pPr algn="just"/>
            <a:r>
              <a:rPr lang="it-IT" sz="1100" dirty="0">
                <a:latin typeface="Arial Narrow" panose="020B0606020202030204" pitchFamily="34" charset="0"/>
              </a:rPr>
              <a:t>“Tutti i conflitti di interesse implicano percezioni o apparenze perché sono visti dalla prospettiva delle persone, che non dispongono di tutte le informazioni o in misura sufficiente per valutare i veri motivi che sottendono le decisioni, in tal senso possono essere mal interpretati gli eventi/le circostanze da parte di osservatori esterni al processo decisionale” </a:t>
            </a:r>
            <a:r>
              <a:rPr lang="it-IT" sz="1100" baseline="30000" dirty="0">
                <a:latin typeface="Arial Narrow" panose="020B0606020202030204" pitchFamily="34" charset="0"/>
              </a:rPr>
              <a:t> 9</a:t>
            </a:r>
            <a:r>
              <a:rPr lang="it-IT" sz="1100" dirty="0">
                <a:latin typeface="Arial Narrow" panose="020B0606020202030204" pitchFamily="34" charset="0"/>
              </a:rPr>
              <a:t>.</a:t>
            </a:r>
          </a:p>
          <a:p>
            <a:pPr algn="just"/>
            <a:r>
              <a:rPr lang="it-IT" sz="1100" dirty="0">
                <a:latin typeface="Arial Narrow" panose="020B0606020202030204" pitchFamily="34" charset="0"/>
              </a:rPr>
              <a:t>Il conflitto apparente è la situazione in cui si è valutata l’assenza di una oggettiva sovrapposizione tra gli interessi </a:t>
            </a:r>
            <a:r>
              <a:rPr lang="it-IT" sz="1100" dirty="0" err="1">
                <a:latin typeface="Arial Narrow" panose="020B0606020202030204" pitchFamily="34" charset="0"/>
              </a:rPr>
              <a:t>dell’agent</a:t>
            </a:r>
            <a:r>
              <a:rPr lang="it-IT" sz="1100" dirty="0">
                <a:latin typeface="Arial Narrow" panose="020B0606020202030204" pitchFamily="34" charset="0"/>
              </a:rPr>
              <a:t> e del </a:t>
            </a:r>
            <a:r>
              <a:rPr lang="it-IT" sz="1100" dirty="0" err="1">
                <a:latin typeface="Arial Narrow" panose="020B0606020202030204" pitchFamily="34" charset="0"/>
              </a:rPr>
              <a:t>principal</a:t>
            </a:r>
            <a:r>
              <a:rPr lang="it-IT" sz="1100" dirty="0">
                <a:latin typeface="Arial Narrow" panose="020B0606020202030204" pitchFamily="34" charset="0"/>
              </a:rPr>
              <a:t> al tempo (t</a:t>
            </a:r>
            <a:r>
              <a:rPr lang="it-IT" sz="1100" baseline="-25000" dirty="0">
                <a:latin typeface="Arial Narrow" panose="020B0606020202030204" pitchFamily="34" charset="0"/>
              </a:rPr>
              <a:t>0</a:t>
            </a:r>
            <a:r>
              <a:rPr lang="it-IT" sz="1100" dirty="0">
                <a:latin typeface="Arial Narrow" panose="020B0606020202030204" pitchFamily="34" charset="0"/>
              </a:rPr>
              <a:t>) in cui si manifesta il processo decisionale, benché la percezione della situazione da parte degli osservatori del processo decisionale, siano essi interni o esterni all’organizzazione, sia caratterizzata dalla presenza di un interesse secondario in grado di influenzare la decisione.</a:t>
            </a:r>
          </a:p>
          <a:p>
            <a:pPr algn="just"/>
            <a:r>
              <a:rPr lang="it-IT" sz="1100" dirty="0">
                <a:latin typeface="Arial Narrow" panose="020B0606020202030204" pitchFamily="34" charset="0"/>
              </a:rPr>
              <a:t>Il conflitto apparente si può manifestare in situazioni che coinvolgono gli influencer ovvero in situazioni di “progressivo decadimento temporale” di un conflitto reale.</a:t>
            </a:r>
          </a:p>
          <a:p>
            <a:pPr algn="just"/>
            <a:r>
              <a:rPr lang="it-IT" sz="1100" dirty="0">
                <a:latin typeface="Arial Narrow" panose="020B0606020202030204" pitchFamily="34" charset="0"/>
              </a:rPr>
              <a:t>Il conflitto apparente deve essere identificato e gestito con la massima attenzione in quanto, pur essendo caratterizzato solo dalla parvenza di un interesse secondario, comporta un forte rischio reputazionale per l’organizzazione.</a:t>
            </a:r>
          </a:p>
          <a:p>
            <a:pPr algn="just"/>
            <a:endParaRPr lang="it-IT" sz="1100" dirty="0">
              <a:latin typeface="Arial Narrow" panose="020B0606020202030204" pitchFamily="34" charset="0"/>
            </a:endParaRPr>
          </a:p>
          <a:p>
            <a:pPr algn="just"/>
            <a:endParaRPr lang="it-IT" dirty="0"/>
          </a:p>
        </p:txBody>
      </p:sp>
    </p:spTree>
    <p:extLst>
      <p:ext uri="{BB962C8B-B14F-4D97-AF65-F5344CB8AC3E}">
        <p14:creationId xmlns:p14="http://schemas.microsoft.com/office/powerpoint/2010/main" val="1417730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395288" y="9411996"/>
            <a:ext cx="6769082" cy="261308"/>
            <a:chOff x="2700337" y="9079265"/>
            <a:chExt cx="2089150" cy="246633"/>
          </a:xfrm>
        </p:grpSpPr>
        <p:sp>
          <p:nvSpPr>
            <p:cNvPr id="30" name="Rectangle 29"/>
            <p:cNvSpPr/>
            <p:nvPr/>
          </p:nvSpPr>
          <p:spPr>
            <a:xfrm>
              <a:off x="2700338" y="9095449"/>
              <a:ext cx="2089149" cy="2304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pPr>
                <a:spcAft>
                  <a:spcPts val="600"/>
                </a:spcAft>
              </a:pPr>
              <a:r>
                <a:rPr lang="en-US" sz="700" baseline="50000" dirty="0">
                  <a:solidFill>
                    <a:schemeClr val="tx1"/>
                  </a:solidFill>
                  <a:latin typeface="Arial Narrow" panose="020B0606020202030204" pitchFamily="34" charset="0"/>
                </a:rPr>
                <a:t>10</a:t>
              </a:r>
              <a:r>
                <a:rPr lang="en-US" sz="700" dirty="0">
                  <a:solidFill>
                    <a:schemeClr val="tx1"/>
                  </a:solidFill>
                  <a:latin typeface="Arial Narrow" panose="020B0606020202030204" pitchFamily="34" charset="0"/>
                </a:rPr>
                <a:t> </a:t>
              </a:r>
              <a:r>
                <a:rPr lang="it-IT" sz="700" dirty="0">
                  <a:solidFill>
                    <a:schemeClr val="tx1"/>
                  </a:solidFill>
                  <a:latin typeface="Arial Narrow" panose="020B0606020202030204" pitchFamily="34" charset="0"/>
                </a:rPr>
                <a:t>Delibera n.667/2019 del Consiglio di Stato.</a:t>
              </a:r>
              <a:endParaRPr lang="it-IT" sz="700" b="1" dirty="0">
                <a:solidFill>
                  <a:schemeClr val="tx1"/>
                </a:solidFill>
                <a:latin typeface="Arial Narrow" panose="020B0606020202030204" pitchFamily="34" charset="0"/>
              </a:endParaRPr>
            </a:p>
          </p:txBody>
        </p:sp>
        <p:cxnSp>
          <p:nvCxnSpPr>
            <p:cNvPr id="31" name="Straight Connector 30"/>
            <p:cNvCxnSpPr/>
            <p:nvPr/>
          </p:nvCxnSpPr>
          <p:spPr>
            <a:xfrm>
              <a:off x="2700337" y="9079265"/>
              <a:ext cx="208915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3" name="Text Placeholder 1">
            <a:extLst>
              <a:ext uri="{FF2B5EF4-FFF2-40B4-BE49-F238E27FC236}">
                <a16:creationId xmlns:a16="http://schemas.microsoft.com/office/drawing/2014/main" id="{5C0DABB7-76AC-43C4-8B10-83E0E4576C5B}"/>
              </a:ext>
            </a:extLst>
          </p:cNvPr>
          <p:cNvSpPr txBox="1">
            <a:spLocks/>
          </p:cNvSpPr>
          <p:nvPr/>
        </p:nvSpPr>
        <p:spPr>
          <a:xfrm>
            <a:off x="424976" y="1325235"/>
            <a:ext cx="6769096" cy="6489963"/>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4" algn="just">
              <a:buFont typeface="+mj-lt"/>
              <a:buAutoNum type="arabicPeriod" startAt="3"/>
            </a:pPr>
            <a:r>
              <a:rPr lang="it-IT" sz="1100" b="1" u="sng" dirty="0">
                <a:latin typeface="Arial Narrow" panose="020B0606020202030204" pitchFamily="34" charset="0"/>
              </a:rPr>
              <a:t>Il conflitto potenziale</a:t>
            </a:r>
          </a:p>
          <a:p>
            <a:pPr algn="just"/>
            <a:r>
              <a:rPr lang="it-IT" sz="1100" dirty="0">
                <a:latin typeface="Arial Narrow" panose="020B0606020202030204" pitchFamily="34" charset="0"/>
              </a:rPr>
              <a:t>Il conflitto potenziale si riferisce ad una situazione che al tempo t</a:t>
            </a:r>
            <a:r>
              <a:rPr lang="it-IT" sz="1100" baseline="-25000" dirty="0">
                <a:latin typeface="Arial Narrow" panose="020B0606020202030204" pitchFamily="34" charset="0"/>
              </a:rPr>
              <a:t>0</a:t>
            </a:r>
            <a:r>
              <a:rPr lang="it-IT" sz="1100" dirty="0">
                <a:latin typeface="Arial Narrow" panose="020B0606020202030204" pitchFamily="34" charset="0"/>
              </a:rPr>
              <a:t> presenta elementi che fanno presagire la possibile/probabile futura esistenza di un interesse secondario al tempo t</a:t>
            </a:r>
            <a:r>
              <a:rPr lang="it-IT" sz="1100" baseline="-25000" dirty="0">
                <a:latin typeface="Arial Narrow" panose="020B0606020202030204" pitchFamily="34" charset="0"/>
              </a:rPr>
              <a:t>1</a:t>
            </a:r>
            <a:r>
              <a:rPr lang="it-IT" sz="1100" dirty="0">
                <a:latin typeface="Arial Narrow" panose="020B0606020202030204" pitchFamily="34" charset="0"/>
              </a:rPr>
              <a:t> in grado di generare un conflitto reale/apparente. Il concetto di potenzialità presenta il rischio di “comprendere un numero infinito di situazioni razionalmente, ma solo astrattamente individuabili a tavolino” </a:t>
            </a:r>
            <a:r>
              <a:rPr lang="it-IT" sz="1100" baseline="30000" dirty="0">
                <a:latin typeface="Arial Narrow" panose="020B0606020202030204" pitchFamily="34" charset="0"/>
              </a:rPr>
              <a:t>10</a:t>
            </a:r>
            <a:r>
              <a:rPr lang="it-IT" sz="1100" dirty="0">
                <a:latin typeface="Arial Narrow" panose="020B0606020202030204" pitchFamily="34" charset="0"/>
              </a:rPr>
              <a:t> se non vincolato a determinati criteri logici. </a:t>
            </a:r>
          </a:p>
          <a:p>
            <a:pPr algn="just"/>
            <a:r>
              <a:rPr lang="it-IT" sz="1100" dirty="0">
                <a:latin typeface="Arial Narrow" panose="020B0606020202030204" pitchFamily="34" charset="0"/>
              </a:rPr>
              <a:t>In tal senso, il concetto di potenzialità è stato declinato dall’Organismo Italiano di Contabilità (OIC) nell’ambito della valutazione delle “passività potenziali” da cui possono scaturire gli accantonamenti nei Fondi per rischi e Oneri (cfr. OIC 31). Si tratta di situazioni caratterizzate da uno stato d’incertezza il cui esito dipende dal verificarsi o meno di uno o più eventi futuri.</a:t>
            </a:r>
          </a:p>
          <a:p>
            <a:pPr algn="just"/>
            <a:r>
              <a:rPr lang="it-IT" sz="1100" dirty="0">
                <a:latin typeface="Arial Narrow" panose="020B0606020202030204" pitchFamily="34" charset="0"/>
              </a:rPr>
              <a:t>In analogia a quanto definito dall’OIC, per qualificare un conflitto come potenziale, le circostanze future (t</a:t>
            </a:r>
            <a:r>
              <a:rPr lang="it-IT" sz="1100" baseline="-25000" dirty="0">
                <a:latin typeface="Arial Narrow" panose="020B0606020202030204" pitchFamily="34" charset="0"/>
              </a:rPr>
              <a:t>1</a:t>
            </a:r>
            <a:r>
              <a:rPr lang="it-IT" sz="1100" dirty="0">
                <a:latin typeface="Arial Narrow" panose="020B0606020202030204" pitchFamily="34" charset="0"/>
              </a:rPr>
              <a:t>) devono possedere le seguenti caratteristiche stimabili al tempo t</a:t>
            </a:r>
            <a:r>
              <a:rPr lang="it-IT" sz="1100" baseline="-25000" dirty="0">
                <a:latin typeface="Arial Narrow" panose="020B0606020202030204" pitchFamily="34" charset="0"/>
              </a:rPr>
              <a:t>0</a:t>
            </a:r>
            <a:r>
              <a:rPr lang="it-IT" sz="1100" dirty="0">
                <a:latin typeface="Arial Narrow" panose="020B0606020202030204" pitchFamily="34" charset="0"/>
              </a:rPr>
              <a:t>:</a:t>
            </a:r>
          </a:p>
          <a:p>
            <a:pPr marL="182563" indent="-182563" algn="just"/>
            <a:r>
              <a:rPr lang="it-IT" sz="1100" dirty="0">
                <a:latin typeface="Arial Narrow" panose="020B0606020202030204" pitchFamily="34" charset="0"/>
              </a:rPr>
              <a:t>a)	natura determinata, ovvero le circostanze devono essere riferibili a:</a:t>
            </a:r>
          </a:p>
          <a:p>
            <a:pPr marL="468000" indent="-288000" algn="just"/>
            <a:r>
              <a:rPr lang="it-IT" sz="1100" dirty="0">
                <a:latin typeface="Arial Narrow" panose="020B0606020202030204" pitchFamily="34" charset="0"/>
              </a:rPr>
              <a:t>i.	un determinato processo decisionale e operativo aziendale;</a:t>
            </a:r>
          </a:p>
          <a:p>
            <a:pPr marL="468312" indent="-285750" algn="just">
              <a:buAutoNum type="romanLcPeriod" startAt="2"/>
            </a:pPr>
            <a:r>
              <a:rPr lang="it-IT" sz="1100" dirty="0">
                <a:latin typeface="Arial Narrow" panose="020B0606020202030204" pitchFamily="34" charset="0"/>
              </a:rPr>
              <a:t>determinati attori decisionali e a controparti identificate;</a:t>
            </a:r>
          </a:p>
          <a:p>
            <a:pPr marL="468312" indent="-285750" algn="just">
              <a:buAutoNum type="romanLcPeriod" startAt="2"/>
            </a:pPr>
            <a:r>
              <a:rPr lang="it-IT" sz="1100" dirty="0">
                <a:latin typeface="Arial Narrow" panose="020B0606020202030204" pitchFamily="34" charset="0"/>
              </a:rPr>
              <a:t>determinati interessi primari e secondari identificabili e confliggenti; </a:t>
            </a:r>
          </a:p>
          <a:p>
            <a:pPr marL="174625" indent="-174625" algn="just"/>
            <a:r>
              <a:rPr lang="it-IT" sz="1100" dirty="0">
                <a:latin typeface="Arial Narrow" panose="020B0606020202030204" pitchFamily="34" charset="0"/>
              </a:rPr>
              <a:t>b)	esistenza almeno “possibile”, ovvero le circostanze devono essere caratterizzate da certezza di accadimento futuro (ma con data indeterminabile al tempo t</a:t>
            </a:r>
            <a:r>
              <a:rPr lang="it-IT" sz="1100" baseline="-25000" dirty="0">
                <a:latin typeface="Arial Narrow" panose="020B0606020202030204" pitchFamily="34" charset="0"/>
              </a:rPr>
              <a:t>0</a:t>
            </a:r>
            <a:r>
              <a:rPr lang="it-IT" sz="1100" dirty="0">
                <a:latin typeface="Arial Narrow" panose="020B0606020202030204" pitchFamily="34" charset="0"/>
              </a:rPr>
              <a:t>)) o con una probabilità di accadimento significativa (ad esempio connessa ad elementi di contesto noti, ad eventi storicamente riscontrabili, a serie storiche di dati,..);</a:t>
            </a:r>
          </a:p>
          <a:p>
            <a:pPr marL="174625" indent="-174625" algn="just"/>
            <a:r>
              <a:rPr lang="it-IT" sz="1100" dirty="0">
                <a:latin typeface="Arial Narrow" panose="020B0606020202030204" pitchFamily="34" charset="0"/>
              </a:rPr>
              <a:t>c)	momento temporale di accadimento indeterminato, ovvero le circostanze non risultano associabili ad una data di accadimento certa al tempo t</a:t>
            </a:r>
            <a:r>
              <a:rPr lang="it-IT" sz="1100" baseline="-25000" dirty="0">
                <a:latin typeface="Arial Narrow" panose="020B0606020202030204" pitchFamily="34" charset="0"/>
              </a:rPr>
              <a:t>0</a:t>
            </a:r>
            <a:r>
              <a:rPr lang="it-IT" sz="1100" dirty="0">
                <a:latin typeface="Arial Narrow" panose="020B0606020202030204" pitchFamily="34" charset="0"/>
              </a:rPr>
              <a:t>.</a:t>
            </a:r>
          </a:p>
          <a:p>
            <a:pPr algn="just"/>
            <a:r>
              <a:rPr lang="it-IT" sz="1100" dirty="0">
                <a:latin typeface="Arial Narrow" panose="020B0606020202030204" pitchFamily="34" charset="0"/>
              </a:rPr>
              <a:t>L’individuazione dei conflitti potenziali necessita di un approccio cognitivo ed esperienziale volto ad identificare i processi aziendali ove si manifestano tipicamente i conflitti reali e apparenti, al fine di declinare ipotesi su circostanze che temporalmente e logicamente ne possono precedere la manifestazione, fornendo un “segnale” di potenzialità.</a:t>
            </a:r>
          </a:p>
          <a:p>
            <a:pPr algn="just"/>
            <a:r>
              <a:rPr lang="it-IT" sz="1100" dirty="0">
                <a:latin typeface="Arial Narrow" panose="020B0606020202030204" pitchFamily="34" charset="0"/>
              </a:rPr>
              <a:t>La potenzialità di un conflitto è data dal grado di probabilità che le circostanze valutate al tempo t</a:t>
            </a:r>
            <a:r>
              <a:rPr lang="it-IT" sz="1100" baseline="-25000" dirty="0">
                <a:latin typeface="Arial Narrow" panose="020B0606020202030204" pitchFamily="34" charset="0"/>
              </a:rPr>
              <a:t>0</a:t>
            </a:r>
            <a:r>
              <a:rPr lang="it-IT" sz="1100" dirty="0">
                <a:latin typeface="Arial Narrow" panose="020B0606020202030204" pitchFamily="34" charset="0"/>
              </a:rPr>
              <a:t> evolvano in situazioni di conflitti reali e apparenti al tempo t</a:t>
            </a:r>
            <a:r>
              <a:rPr lang="it-IT" sz="1100" baseline="-25000" dirty="0">
                <a:latin typeface="Arial Narrow" panose="020B0606020202030204" pitchFamily="34" charset="0"/>
              </a:rPr>
              <a:t>1</a:t>
            </a:r>
            <a:r>
              <a:rPr lang="it-IT" sz="1100" dirty="0">
                <a:latin typeface="Arial Narrow" panose="020B0606020202030204" pitchFamily="34" charset="0"/>
              </a:rPr>
              <a:t> e può essere rappresentata come una curva normale (o di Gauss) che consente di identificare tre possibili cluster: probabile, possibile e remoto.</a:t>
            </a:r>
          </a:p>
          <a:p>
            <a:pPr algn="just"/>
            <a:r>
              <a:rPr lang="it-IT" sz="1100" dirty="0">
                <a:latin typeface="Arial Narrow" panose="020B0606020202030204" pitchFamily="34" charset="0"/>
              </a:rPr>
              <a:t>Come illustrato di seguito, la funzione f(x) rappresenta la probabilità che una possibile circostanza, valutata al tempo t</a:t>
            </a:r>
            <a:r>
              <a:rPr lang="it-IT" sz="1100" baseline="-25000" dirty="0">
                <a:latin typeface="Arial Narrow" panose="020B0606020202030204" pitchFamily="34" charset="0"/>
              </a:rPr>
              <a:t>0</a:t>
            </a:r>
            <a:r>
              <a:rPr lang="it-IT" sz="1100" dirty="0">
                <a:latin typeface="Arial Narrow" panose="020B0606020202030204" pitchFamily="34" charset="0"/>
              </a:rPr>
              <a:t>, possa far scaturire al tempo t</a:t>
            </a:r>
            <a:r>
              <a:rPr lang="it-IT" sz="1100" baseline="-25000" dirty="0">
                <a:latin typeface="Arial Narrow" panose="020B0606020202030204" pitchFamily="34" charset="0"/>
              </a:rPr>
              <a:t>1</a:t>
            </a:r>
            <a:r>
              <a:rPr lang="it-IT" sz="1100" dirty="0">
                <a:latin typeface="Arial Narrow" panose="020B0606020202030204" pitchFamily="34" charset="0"/>
              </a:rPr>
              <a:t> situazioni di conflitto reale o apparente.</a:t>
            </a:r>
          </a:p>
          <a:p>
            <a:r>
              <a:rPr lang="it-IT" sz="1100" dirty="0">
                <a:latin typeface="Arial Narrow" panose="020B0606020202030204" pitchFamily="34" charset="0"/>
              </a:rPr>
              <a:t>La curva identifica tre cluster di potenzialità,                                                                                                                                               in funzione del grado di accadimento:</a:t>
            </a:r>
          </a:p>
          <a:p>
            <a:pPr lvl="3" algn="just">
              <a:buClr>
                <a:srgbClr val="C00000"/>
              </a:buClr>
            </a:pPr>
            <a:r>
              <a:rPr lang="it-IT" sz="1100" dirty="0">
                <a:latin typeface="Arial Narrow" panose="020B0606020202030204" pitchFamily="34" charset="0"/>
              </a:rPr>
              <a:t>probabile: intervallo (μ-1σ, μ+1σ);</a:t>
            </a:r>
          </a:p>
          <a:p>
            <a:pPr lvl="3" algn="just">
              <a:buClr>
                <a:srgbClr val="C00000"/>
              </a:buClr>
            </a:pPr>
            <a:r>
              <a:rPr lang="it-IT" sz="1100" dirty="0">
                <a:latin typeface="Arial Narrow" panose="020B0606020202030204" pitchFamily="34" charset="0"/>
              </a:rPr>
              <a:t>possibile: intervalli (μ-2σ, μ-1σ) e (μ+1σ, μ+2σ);</a:t>
            </a:r>
          </a:p>
          <a:p>
            <a:pPr lvl="3" algn="just">
              <a:buClr>
                <a:srgbClr val="C00000"/>
              </a:buClr>
            </a:pPr>
            <a:r>
              <a:rPr lang="it-IT" sz="1100" dirty="0">
                <a:latin typeface="Arial Narrow" panose="020B0606020202030204" pitchFamily="34" charset="0"/>
              </a:rPr>
              <a:t>remoto: intervalli (&lt; μ-2σ) e (&gt; μ+2σ).</a:t>
            </a:r>
          </a:p>
          <a:p>
            <a:pPr lvl="3" algn="just">
              <a:buClr>
                <a:srgbClr val="C00000"/>
              </a:buClr>
            </a:pPr>
            <a:endParaRPr lang="it-IT" sz="1100" dirty="0">
              <a:latin typeface="Arial Narrow" panose="020B0606020202030204" pitchFamily="34" charset="0"/>
            </a:endParaRPr>
          </a:p>
          <a:p>
            <a:pPr lvl="3" algn="just">
              <a:buClr>
                <a:srgbClr val="C00000"/>
              </a:buClr>
            </a:pPr>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dirty="0"/>
          </a:p>
        </p:txBody>
      </p:sp>
      <p:grpSp>
        <p:nvGrpSpPr>
          <p:cNvPr id="9" name="Group 8"/>
          <p:cNvGrpSpPr/>
          <p:nvPr/>
        </p:nvGrpSpPr>
        <p:grpSpPr>
          <a:xfrm>
            <a:off x="3160455" y="6816609"/>
            <a:ext cx="3969609" cy="2515891"/>
            <a:chOff x="2697422" y="6478549"/>
            <a:chExt cx="4466966" cy="3282419"/>
          </a:xfrm>
        </p:grpSpPr>
        <p:sp>
          <p:nvSpPr>
            <p:cNvPr id="10" name="Rectangle 9">
              <a:extLst>
                <a:ext uri="{FF2B5EF4-FFF2-40B4-BE49-F238E27FC236}">
                  <a16:creationId xmlns:a16="http://schemas.microsoft.com/office/drawing/2014/main" id="{916B1BC6-2608-46F7-9746-5B1EC4A35D5F}"/>
                </a:ext>
              </a:extLst>
            </p:cNvPr>
            <p:cNvSpPr/>
            <p:nvPr/>
          </p:nvSpPr>
          <p:spPr>
            <a:xfrm>
              <a:off x="2700338" y="6689557"/>
              <a:ext cx="4464050" cy="3071411"/>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EYInterstate Light" panose="02000506000000020004" pitchFamily="2" charset="0"/>
              </a:endParaRPr>
            </a:p>
          </p:txBody>
        </p:sp>
        <p:pic>
          <p:nvPicPr>
            <p:cNvPr id="11" name="Picture 10"/>
            <p:cNvPicPr>
              <a:picLocks noChangeAspect="1"/>
            </p:cNvPicPr>
            <p:nvPr/>
          </p:nvPicPr>
          <p:blipFill rotWithShape="1">
            <a:blip r:embed="rId2"/>
            <a:srcRect l="4216" r="6697"/>
            <a:stretch/>
          </p:blipFill>
          <p:spPr>
            <a:xfrm>
              <a:off x="2754284" y="7035243"/>
              <a:ext cx="4350327" cy="2559607"/>
            </a:xfrm>
            <a:prstGeom prst="rect">
              <a:avLst/>
            </a:prstGeom>
          </p:spPr>
        </p:pic>
        <p:sp>
          <p:nvSpPr>
            <p:cNvPr id="12" name="Rectangle 11"/>
            <p:cNvSpPr/>
            <p:nvPr/>
          </p:nvSpPr>
          <p:spPr>
            <a:xfrm>
              <a:off x="2697422" y="6478549"/>
              <a:ext cx="4464049" cy="46201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r>
                <a:rPr lang="it-IT" sz="1200" b="1" dirty="0">
                  <a:solidFill>
                    <a:schemeClr val="bg1"/>
                  </a:solidFill>
                  <a:latin typeface="Arial Narrow" panose="020B0606020202030204" pitchFamily="34" charset="0"/>
                  <a:cs typeface="Arial" panose="020B0604020202020204" pitchFamily="34" charset="0"/>
                </a:rPr>
                <a:t>Fig. 3 </a:t>
              </a:r>
              <a:r>
                <a:rPr lang="it-IT" sz="1200" dirty="0">
                  <a:solidFill>
                    <a:schemeClr val="bg1"/>
                  </a:solidFill>
                  <a:latin typeface="Arial Narrow" panose="020B0606020202030204" pitchFamily="34" charset="0"/>
                  <a:cs typeface="Arial" panose="020B0604020202020204" pitchFamily="34" charset="0"/>
                </a:rPr>
                <a:t>(Probabilità che si generi in futuro una situazione di conflitto reale e apparente)</a:t>
              </a:r>
            </a:p>
          </p:txBody>
        </p:sp>
      </p:grpSp>
    </p:spTree>
    <p:extLst>
      <p:ext uri="{BB962C8B-B14F-4D97-AF65-F5344CB8AC3E}">
        <p14:creationId xmlns:p14="http://schemas.microsoft.com/office/powerpoint/2010/main" val="2721169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95288" y="9421580"/>
            <a:ext cx="6769099" cy="906922"/>
            <a:chOff x="2700337" y="9079265"/>
            <a:chExt cx="2089150" cy="1340931"/>
          </a:xfrm>
        </p:grpSpPr>
        <p:sp>
          <p:nvSpPr>
            <p:cNvPr id="6" name="Rectangle 5"/>
            <p:cNvSpPr/>
            <p:nvPr/>
          </p:nvSpPr>
          <p:spPr>
            <a:xfrm>
              <a:off x="2700338" y="9236703"/>
              <a:ext cx="2089149" cy="1183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pPr>
                <a:spcAft>
                  <a:spcPts val="600"/>
                </a:spcAft>
              </a:pPr>
              <a:r>
                <a:rPr lang="en-US" sz="700" baseline="50000" dirty="0">
                  <a:solidFill>
                    <a:schemeClr val="tx1"/>
                  </a:solidFill>
                  <a:latin typeface="Arial Narrow" panose="020B0606020202030204" pitchFamily="34" charset="0"/>
                </a:rPr>
                <a:t>11</a:t>
              </a:r>
              <a:r>
                <a:rPr lang="en-US" sz="700" dirty="0">
                  <a:solidFill>
                    <a:schemeClr val="tx1"/>
                  </a:solidFill>
                  <a:latin typeface="Arial Narrow" panose="020B0606020202030204" pitchFamily="34" charset="0"/>
                </a:rPr>
                <a:t> OECD, Managing Conflict of Interest in the Public Sector, A Toolkit, 2005.</a:t>
              </a:r>
            </a:p>
            <a:p>
              <a:pPr>
                <a:spcAft>
                  <a:spcPts val="600"/>
                </a:spcAft>
              </a:pPr>
              <a:r>
                <a:rPr lang="en-US" sz="700" baseline="50000" dirty="0">
                  <a:solidFill>
                    <a:schemeClr val="tx1"/>
                  </a:solidFill>
                  <a:latin typeface="Arial Narrow" panose="020B0606020202030204" pitchFamily="34" charset="0"/>
                </a:rPr>
                <a:t>12</a:t>
              </a:r>
              <a:r>
                <a:rPr lang="en-US" sz="700" dirty="0">
                  <a:solidFill>
                    <a:schemeClr val="tx1"/>
                  </a:solidFill>
                  <a:latin typeface="Arial Narrow" panose="020B0606020202030204" pitchFamily="34" charset="0"/>
                </a:rPr>
                <a:t> PC</a:t>
              </a:r>
              <a:r>
                <a:rPr lang="it-IT" sz="700" dirty="0">
                  <a:solidFill>
                    <a:schemeClr val="tx1"/>
                  </a:solidFill>
                  <a:latin typeface="Arial Narrow" panose="020B0606020202030204" pitchFamily="34" charset="0"/>
                </a:rPr>
                <a:t>AOB, Interim audit </a:t>
              </a:r>
              <a:r>
                <a:rPr lang="it-IT" sz="700" dirty="0" err="1">
                  <a:solidFill>
                    <a:schemeClr val="tx1"/>
                  </a:solidFill>
                  <a:latin typeface="Arial Narrow" panose="020B0606020202030204" pitchFamily="34" charset="0"/>
                </a:rPr>
                <a:t>standards</a:t>
              </a:r>
              <a:r>
                <a:rPr lang="it-IT" sz="700" dirty="0">
                  <a:solidFill>
                    <a:schemeClr val="tx1"/>
                  </a:solidFill>
                  <a:latin typeface="Arial Narrow" panose="020B0606020202030204" pitchFamily="34" charset="0"/>
                </a:rPr>
                <a:t>.</a:t>
              </a:r>
            </a:p>
            <a:p>
              <a:pPr>
                <a:spcAft>
                  <a:spcPts val="600"/>
                </a:spcAft>
              </a:pPr>
              <a:r>
                <a:rPr lang="en-US" sz="700" baseline="50000" dirty="0">
                  <a:solidFill>
                    <a:schemeClr val="tx1"/>
                  </a:solidFill>
                  <a:latin typeface="Arial Narrow" panose="020B0606020202030204" pitchFamily="34" charset="0"/>
                </a:rPr>
                <a:t>13</a:t>
              </a:r>
              <a:r>
                <a:rPr lang="en-US" sz="700" dirty="0">
                  <a:solidFill>
                    <a:schemeClr val="tx1"/>
                  </a:solidFill>
                  <a:latin typeface="Arial Narrow" panose="020B0606020202030204" pitchFamily="34" charset="0"/>
                </a:rPr>
                <a:t> </a:t>
              </a:r>
              <a:r>
                <a:rPr lang="it-IT" sz="700" dirty="0">
                  <a:solidFill>
                    <a:schemeClr val="tx1"/>
                  </a:solidFill>
                  <a:latin typeface="Arial Narrow" panose="020B0606020202030204" pitchFamily="34" charset="0"/>
                </a:rPr>
                <a:t>Delibera n.667/2019 del Consiglio di Stato.</a:t>
              </a:r>
              <a:endParaRPr lang="it-IT" sz="700" b="1" dirty="0">
                <a:solidFill>
                  <a:schemeClr val="tx1"/>
                </a:solidFill>
                <a:latin typeface="Arial Narrow" panose="020B0606020202030204" pitchFamily="34" charset="0"/>
              </a:endParaRPr>
            </a:p>
          </p:txBody>
        </p:sp>
        <p:cxnSp>
          <p:nvCxnSpPr>
            <p:cNvPr id="7" name="Straight Connector 6"/>
            <p:cNvCxnSpPr/>
            <p:nvPr/>
          </p:nvCxnSpPr>
          <p:spPr>
            <a:xfrm>
              <a:off x="2700337" y="9079265"/>
              <a:ext cx="208915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 name="Rectangle 7">
            <a:extLst>
              <a:ext uri="{FF2B5EF4-FFF2-40B4-BE49-F238E27FC236}">
                <a16:creationId xmlns:a16="http://schemas.microsoft.com/office/drawing/2014/main" id="{916B1BC6-2608-46F7-9746-5B1EC4A35D5F}"/>
              </a:ext>
            </a:extLst>
          </p:cNvPr>
          <p:cNvSpPr/>
          <p:nvPr/>
        </p:nvSpPr>
        <p:spPr>
          <a:xfrm>
            <a:off x="395283" y="4055470"/>
            <a:ext cx="6769096" cy="3986045"/>
          </a:xfrm>
          <a:prstGeom prst="rect">
            <a:avLst/>
          </a:prstGeom>
          <a:solidFill>
            <a:schemeClr val="bg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ctr">
              <a:spcAft>
                <a:spcPts val="300"/>
              </a:spcAft>
            </a:pPr>
            <a:r>
              <a:rPr lang="it-IT" sz="1100" b="1" i="1" u="sng" dirty="0">
                <a:solidFill>
                  <a:schemeClr val="tx1"/>
                </a:solidFill>
                <a:latin typeface="Arial Narrow" panose="020B0606020202030204" pitchFamily="34" charset="0"/>
              </a:rPr>
              <a:t>SCHEDA 4</a:t>
            </a:r>
            <a:r>
              <a:rPr lang="it-IT" sz="1100" b="1" i="1" dirty="0">
                <a:solidFill>
                  <a:schemeClr val="tx1"/>
                </a:solidFill>
                <a:latin typeface="Arial Narrow" panose="020B0606020202030204" pitchFamily="34" charset="0"/>
              </a:rPr>
              <a:t>: Il conflitto potenziale</a:t>
            </a:r>
          </a:p>
          <a:p>
            <a:pPr>
              <a:spcAft>
                <a:spcPts val="300"/>
              </a:spcAft>
            </a:pPr>
            <a:endParaRPr lang="it-IT" sz="800" b="1" dirty="0">
              <a:solidFill>
                <a:schemeClr val="tx1"/>
              </a:solidFill>
              <a:latin typeface="Arial Narrow" panose="020B0606020202030204" pitchFamily="34" charset="0"/>
            </a:endParaRPr>
          </a:p>
          <a:p>
            <a:pPr>
              <a:spcAft>
                <a:spcPts val="300"/>
              </a:spcAft>
            </a:pPr>
            <a:r>
              <a:rPr lang="it-IT" sz="900" dirty="0">
                <a:solidFill>
                  <a:schemeClr val="tx1"/>
                </a:solidFill>
                <a:latin typeface="Arial Narrow" panose="020B0606020202030204" pitchFamily="34" charset="0"/>
              </a:rPr>
              <a:t>Con riferimento a un ipotetico processo di procurement:</a:t>
            </a:r>
          </a:p>
          <a:p>
            <a:pPr>
              <a:spcAft>
                <a:spcPts val="300"/>
              </a:spcAft>
            </a:pPr>
            <a:endParaRPr lang="it-IT" sz="900" dirty="0">
              <a:solidFill>
                <a:schemeClr val="tx1"/>
              </a:solidFill>
              <a:latin typeface="Arial Narrow" panose="020B0606020202030204" pitchFamily="34" charset="0"/>
            </a:endParaRPr>
          </a:p>
          <a:p>
            <a:pPr marL="285750" indent="-285750">
              <a:spcAft>
                <a:spcPts val="300"/>
              </a:spcAft>
              <a:buFont typeface="+mj-lt"/>
              <a:buAutoNum type="romanUcPeriod"/>
            </a:pPr>
            <a:r>
              <a:rPr lang="it-IT" sz="900" dirty="0">
                <a:solidFill>
                  <a:schemeClr val="tx1"/>
                </a:solidFill>
                <a:latin typeface="Arial Narrow" panose="020B0606020202030204" pitchFamily="34" charset="0"/>
              </a:rPr>
              <a:t>un’organizzazione (</a:t>
            </a:r>
            <a:r>
              <a:rPr lang="it-IT" sz="900" dirty="0" err="1">
                <a:solidFill>
                  <a:schemeClr val="tx1"/>
                </a:solidFill>
                <a:latin typeface="Arial Narrow" panose="020B0606020202030204" pitchFamily="34" charset="0"/>
              </a:rPr>
              <a:t>principal</a:t>
            </a:r>
            <a:r>
              <a:rPr lang="it-IT" sz="900" dirty="0">
                <a:solidFill>
                  <a:schemeClr val="tx1"/>
                </a:solidFill>
                <a:latin typeface="Arial Narrow" panose="020B0606020202030204" pitchFamily="34" charset="0"/>
              </a:rPr>
              <a:t>) ha incaricato dei soggetti interni di formare un’apposita Commissione aggiudicatrice (agent);</a:t>
            </a:r>
          </a:p>
          <a:p>
            <a:pPr marL="285750" indent="-285750">
              <a:spcAft>
                <a:spcPts val="300"/>
              </a:spcAft>
              <a:buFont typeface="+mj-lt"/>
              <a:buAutoNum type="romanUcPeriod"/>
            </a:pPr>
            <a:r>
              <a:rPr lang="it-IT" sz="900" dirty="0">
                <a:solidFill>
                  <a:schemeClr val="tx1"/>
                </a:solidFill>
                <a:latin typeface="Arial Narrow" panose="020B0606020202030204" pitchFamily="34" charset="0"/>
              </a:rPr>
              <a:t>l’interesse primario dell’organizzazione è effettuare un acquisto al miglior rapporto prezzo/qualità, tenuti presenti i vincoli di budget e di tempistica della fornitura.</a:t>
            </a:r>
          </a:p>
          <a:p>
            <a:pPr>
              <a:spcAft>
                <a:spcPts val="300"/>
              </a:spcAft>
            </a:pPr>
            <a:endParaRPr lang="it-IT" sz="900" b="1" dirty="0">
              <a:solidFill>
                <a:schemeClr val="tx1"/>
              </a:solidFill>
              <a:latin typeface="Arial Narrow" panose="020B0606020202030204" pitchFamily="34" charset="0"/>
            </a:endParaRPr>
          </a:p>
          <a:p>
            <a:pPr>
              <a:spcAft>
                <a:spcPts val="300"/>
              </a:spcAft>
            </a:pPr>
            <a:r>
              <a:rPr lang="it-IT" sz="900" b="1" u="sng" dirty="0">
                <a:solidFill>
                  <a:schemeClr val="tx1"/>
                </a:solidFill>
                <a:latin typeface="Arial Narrow" panose="020B0606020202030204" pitchFamily="34" charset="0"/>
              </a:rPr>
              <a:t>Scenario A</a:t>
            </a:r>
          </a:p>
          <a:p>
            <a:pPr>
              <a:spcAft>
                <a:spcPts val="300"/>
              </a:spcAft>
            </a:pPr>
            <a:r>
              <a:rPr lang="it-IT" sz="900" dirty="0">
                <a:solidFill>
                  <a:schemeClr val="tx1"/>
                </a:solidFill>
                <a:latin typeface="Arial Narrow" panose="020B0606020202030204" pitchFamily="34" charset="0"/>
              </a:rPr>
              <a:t>Supponiamo la circostanza che un componente della Commissione aggiudicatrice sia parente di un rappresentante legale di un operatore economico presente nell’Albo Fornitori dell’organizzazione, attualmente non partecipante.</a:t>
            </a:r>
          </a:p>
          <a:p>
            <a:pPr>
              <a:spcAft>
                <a:spcPts val="300"/>
              </a:spcAft>
            </a:pPr>
            <a:r>
              <a:rPr lang="it-IT" sz="900" dirty="0">
                <a:solidFill>
                  <a:schemeClr val="tx1"/>
                </a:solidFill>
                <a:latin typeface="Arial Narrow" panose="020B0606020202030204" pitchFamily="34" charset="0"/>
              </a:rPr>
              <a:t>In questa situazione, la circostanza rilevata al tempo t</a:t>
            </a:r>
            <a:r>
              <a:rPr lang="it-IT" sz="900" baseline="-25000" dirty="0">
                <a:solidFill>
                  <a:schemeClr val="tx1"/>
                </a:solidFill>
                <a:latin typeface="Arial Narrow" panose="020B0606020202030204" pitchFamily="34" charset="0"/>
              </a:rPr>
              <a:t>0</a:t>
            </a:r>
            <a:r>
              <a:rPr lang="it-IT" sz="900" dirty="0">
                <a:solidFill>
                  <a:schemeClr val="tx1"/>
                </a:solidFill>
                <a:latin typeface="Arial Narrow" panose="020B0606020202030204" pitchFamily="34" charset="0"/>
              </a:rPr>
              <a:t> presenta chiari elementi, anche in via </a:t>
            </a:r>
            <a:r>
              <a:rPr lang="it-IT" sz="900" dirty="0" err="1">
                <a:solidFill>
                  <a:schemeClr val="tx1"/>
                </a:solidFill>
                <a:latin typeface="Arial Narrow" panose="020B0606020202030204" pitchFamily="34" charset="0"/>
              </a:rPr>
              <a:t>esperenziale</a:t>
            </a:r>
            <a:r>
              <a:rPr lang="it-IT" sz="900" dirty="0">
                <a:solidFill>
                  <a:schemeClr val="tx1"/>
                </a:solidFill>
                <a:latin typeface="Arial Narrow" panose="020B0606020202030204" pitchFamily="34" charset="0"/>
              </a:rPr>
              <a:t>, che fanno presagire la possibile/probabile futura esistenza di un interesse secondario al tempo t</a:t>
            </a:r>
            <a:r>
              <a:rPr lang="it-IT" sz="900" baseline="-25000" dirty="0">
                <a:solidFill>
                  <a:schemeClr val="tx1"/>
                </a:solidFill>
                <a:latin typeface="Arial Narrow" panose="020B0606020202030204" pitchFamily="34" charset="0"/>
              </a:rPr>
              <a:t>1</a:t>
            </a:r>
            <a:r>
              <a:rPr lang="it-IT" sz="900" dirty="0">
                <a:solidFill>
                  <a:schemeClr val="tx1"/>
                </a:solidFill>
                <a:latin typeface="Arial Narrow" panose="020B0606020202030204" pitchFamily="34" charset="0"/>
              </a:rPr>
              <a:t>.</a:t>
            </a:r>
          </a:p>
          <a:p>
            <a:pPr>
              <a:spcAft>
                <a:spcPts val="300"/>
              </a:spcAft>
            </a:pPr>
            <a:endParaRPr lang="it-IT" sz="900" dirty="0">
              <a:solidFill>
                <a:schemeClr val="tx1"/>
              </a:solidFill>
              <a:latin typeface="Arial Narrow" panose="020B0606020202030204" pitchFamily="34" charset="0"/>
            </a:endParaRPr>
          </a:p>
          <a:p>
            <a:pPr>
              <a:spcAft>
                <a:spcPts val="300"/>
              </a:spcAft>
            </a:pPr>
            <a:r>
              <a:rPr lang="it-IT" sz="900" b="1" dirty="0">
                <a:solidFill>
                  <a:schemeClr val="tx1"/>
                </a:solidFill>
                <a:latin typeface="Arial Narrow" panose="020B0606020202030204" pitchFamily="34" charset="0"/>
              </a:rPr>
              <a:t>SPUNTI DI RIFLESSIONE </a:t>
            </a:r>
          </a:p>
          <a:p>
            <a:pPr>
              <a:spcAft>
                <a:spcPts val="300"/>
              </a:spcAft>
            </a:pPr>
            <a:r>
              <a:rPr lang="it-IT" sz="900" dirty="0">
                <a:solidFill>
                  <a:schemeClr val="tx1"/>
                </a:solidFill>
                <a:latin typeface="Arial Narrow" panose="020B0606020202030204" pitchFamily="34" charset="0"/>
              </a:rPr>
              <a:t>Nel medesimo processo di procurement, come sopra descritto, ravvisereste un potenziale (e con quale grado di accadimento) interesse secondario nei seguenti scenari?</a:t>
            </a: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B</a:t>
            </a:r>
            <a:r>
              <a:rPr lang="it-IT" sz="900" dirty="0">
                <a:solidFill>
                  <a:schemeClr val="tx1"/>
                </a:solidFill>
                <a:latin typeface="Arial Narrow" panose="020B0606020202030204" pitchFamily="34" charset="0"/>
              </a:rPr>
              <a:t>: se un parente di un componente della Commissione aggiudicatrice fosse proprietario di una ditta che presenta una significativa quota di fatturato connessa a clienti appartenenti al settore dell’organizzazione (es. P.A.) fornendo beni che l’organizzazione è solita acquistare, ma tale ditta non fosse presente nell’albo fornitori dell’organizzazione;</a:t>
            </a: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C</a:t>
            </a:r>
            <a:r>
              <a:rPr lang="it-IT" sz="900" dirty="0">
                <a:solidFill>
                  <a:schemeClr val="tx1"/>
                </a:solidFill>
                <a:latin typeface="Arial Narrow" panose="020B0606020202030204" pitchFamily="34" charset="0"/>
              </a:rPr>
              <a:t>: se un parente di un componente della Commissione aggiudicatrice fosse proprietario di una ditta che fornisce beni di interesse dell’organizzazione ma non abbia mai lavorato nel medesimo settore dell’organizzazione (es. P.A.).</a:t>
            </a:r>
          </a:p>
        </p:txBody>
      </p:sp>
      <p:sp>
        <p:nvSpPr>
          <p:cNvPr id="13" name="Text Placeholder 1">
            <a:extLst>
              <a:ext uri="{FF2B5EF4-FFF2-40B4-BE49-F238E27FC236}">
                <a16:creationId xmlns:a16="http://schemas.microsoft.com/office/drawing/2014/main" id="{79AFD386-A35F-4EC2-ABD1-56E5F88484D5}"/>
              </a:ext>
            </a:extLst>
          </p:cNvPr>
          <p:cNvSpPr txBox="1">
            <a:spLocks/>
          </p:cNvSpPr>
          <p:nvPr/>
        </p:nvSpPr>
        <p:spPr>
          <a:xfrm>
            <a:off x="395292" y="1320155"/>
            <a:ext cx="6769100" cy="8415337"/>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1">
              <a:spcBef>
                <a:spcPts val="0"/>
              </a:spcBef>
            </a:pPr>
            <a:r>
              <a:rPr lang="it-IT" sz="1100" b="0" dirty="0">
                <a:solidFill>
                  <a:schemeClr val="tx1"/>
                </a:solidFill>
                <a:latin typeface="Arial Narrow" panose="020B0606020202030204" pitchFamily="34" charset="0"/>
              </a:rPr>
              <a:t>Un’organizzazione deve definire quali sono i propri cluster significativi di potenzialità (es. eventi probabili e possibili, ma non remoti) e, anche sulla base di serie storiche e di esperienze contingenti, può posizionare sulla curva le tipologie di circostanze che hanno dato luogo a successivi conflitti, definendone il grado di potenzialità.</a:t>
            </a:r>
          </a:p>
          <a:p>
            <a:r>
              <a:rPr lang="it-IT" sz="1100" dirty="0">
                <a:latin typeface="Arial Narrow" panose="020B0606020202030204" pitchFamily="34" charset="0"/>
              </a:rPr>
              <a:t>Il conflitto potenziale in altri termini è connesso ad un interesse secondario che è presente ad oggi pur non essendo rilevante per l’organizzazione, ma è “ragionevolmente prevedibile” che lo sarà in futuro </a:t>
            </a:r>
            <a:r>
              <a:rPr lang="it-IT" sz="1100" baseline="30000" dirty="0">
                <a:latin typeface="Arial Narrow" panose="020B0606020202030204" pitchFamily="34" charset="0"/>
              </a:rPr>
              <a:t>11</a:t>
            </a:r>
            <a:r>
              <a:rPr lang="it-IT" sz="1100" dirty="0">
                <a:latin typeface="Arial Narrow" panose="020B0606020202030204" pitchFamily="34" charset="0"/>
              </a:rPr>
              <a:t>. </a:t>
            </a:r>
          </a:p>
          <a:p>
            <a:r>
              <a:rPr lang="it-IT" sz="1100" dirty="0">
                <a:latin typeface="Arial Narrow" panose="020B0606020202030204" pitchFamily="34" charset="0"/>
              </a:rPr>
              <a:t>Negli standard professionali di Audit </a:t>
            </a:r>
            <a:r>
              <a:rPr lang="it-IT" sz="1100" baseline="30000" dirty="0">
                <a:latin typeface="Arial Narrow" panose="020B0606020202030204" pitchFamily="34" charset="0"/>
              </a:rPr>
              <a:t>12</a:t>
            </a:r>
            <a:r>
              <a:rPr lang="it-IT" sz="1100" dirty="0">
                <a:latin typeface="Arial Narrow" panose="020B0606020202030204" pitchFamily="34" charset="0"/>
              </a:rPr>
              <a:t>  il termine “</a:t>
            </a:r>
            <a:r>
              <a:rPr lang="it-IT" sz="1100" dirty="0" err="1">
                <a:latin typeface="Arial Narrow" panose="020B0606020202030204" pitchFamily="34" charset="0"/>
              </a:rPr>
              <a:t>reasonable</a:t>
            </a:r>
            <a:r>
              <a:rPr lang="it-IT" sz="1100" dirty="0">
                <a:latin typeface="Arial Narrow" panose="020B0606020202030204" pitchFamily="34" charset="0"/>
              </a:rPr>
              <a:t> </a:t>
            </a:r>
            <a:r>
              <a:rPr lang="it-IT" sz="1100" dirty="0" err="1">
                <a:latin typeface="Arial Narrow" panose="020B0606020202030204" pitchFamily="34" charset="0"/>
              </a:rPr>
              <a:t>assurance</a:t>
            </a:r>
            <a:r>
              <a:rPr lang="it-IT" sz="1100" dirty="0">
                <a:latin typeface="Arial Narrow" panose="020B0606020202030204" pitchFamily="34" charset="0"/>
              </a:rPr>
              <a:t>” è il livello di </a:t>
            </a:r>
            <a:r>
              <a:rPr lang="it-IT" sz="1100" dirty="0" err="1">
                <a:latin typeface="Arial Narrow" panose="020B0606020202030204" pitchFamily="34" charset="0"/>
              </a:rPr>
              <a:t>assurance</a:t>
            </a:r>
            <a:r>
              <a:rPr lang="it-IT" sz="1100" dirty="0">
                <a:latin typeface="Arial Narrow" panose="020B0606020202030204" pitchFamily="34" charset="0"/>
              </a:rPr>
              <a:t> che gli auditor devono ottenere effettuando le procedure di audit e valutando le evidenze al fine di esprimere un’opinion sulla conformità dei “</a:t>
            </a:r>
            <a:r>
              <a:rPr lang="it-IT" sz="1100" dirty="0" err="1">
                <a:latin typeface="Arial Narrow" panose="020B0606020202030204" pitchFamily="34" charset="0"/>
              </a:rPr>
              <a:t>financial</a:t>
            </a:r>
            <a:r>
              <a:rPr lang="it-IT" sz="1100" dirty="0">
                <a:latin typeface="Arial Narrow" panose="020B0606020202030204" pitchFamily="34" charset="0"/>
              </a:rPr>
              <a:t> </a:t>
            </a:r>
            <a:r>
              <a:rPr lang="it-IT" sz="1100" dirty="0" err="1">
                <a:latin typeface="Arial Narrow" panose="020B0606020202030204" pitchFamily="34" charset="0"/>
              </a:rPr>
              <a:t>statements</a:t>
            </a:r>
            <a:r>
              <a:rPr lang="it-IT" sz="1100" dirty="0">
                <a:latin typeface="Arial Narrow" panose="020B0606020202030204" pitchFamily="34" charset="0"/>
              </a:rPr>
              <a:t>” ai principi contabili applicabili.</a:t>
            </a:r>
          </a:p>
          <a:p>
            <a:r>
              <a:rPr lang="it-IT" sz="1100" dirty="0">
                <a:latin typeface="Arial Narrow" panose="020B0606020202030204" pitchFamily="34" charset="0"/>
              </a:rPr>
              <a:t>Tale “</a:t>
            </a:r>
            <a:r>
              <a:rPr lang="it-IT" sz="1100" dirty="0" err="1">
                <a:latin typeface="Arial Narrow" panose="020B0606020202030204" pitchFamily="34" charset="0"/>
              </a:rPr>
              <a:t>reasonable</a:t>
            </a:r>
            <a:r>
              <a:rPr lang="it-IT" sz="1100" dirty="0">
                <a:latin typeface="Arial Narrow" panose="020B0606020202030204" pitchFamily="34" charset="0"/>
              </a:rPr>
              <a:t> </a:t>
            </a:r>
            <a:r>
              <a:rPr lang="it-IT" sz="1100" dirty="0" err="1">
                <a:latin typeface="Arial Narrow" panose="020B0606020202030204" pitchFamily="34" charset="0"/>
              </a:rPr>
              <a:t>assurance</a:t>
            </a:r>
            <a:r>
              <a:rPr lang="it-IT" sz="1100" dirty="0">
                <a:latin typeface="Arial Narrow" panose="020B0606020202030204" pitchFamily="34" charset="0"/>
              </a:rPr>
              <a:t>” non è determinata puntualmente, ma è associata ad un alto livello di </a:t>
            </a:r>
            <a:r>
              <a:rPr lang="it-IT" sz="1100" dirty="0" err="1">
                <a:latin typeface="Arial Narrow" panose="020B0606020202030204" pitchFamily="34" charset="0"/>
              </a:rPr>
              <a:t>assurance</a:t>
            </a:r>
            <a:r>
              <a:rPr lang="it-IT" sz="1100" dirty="0">
                <a:latin typeface="Arial Narrow" panose="020B0606020202030204" pitchFamily="34" charset="0"/>
              </a:rPr>
              <a:t>.</a:t>
            </a:r>
          </a:p>
          <a:p>
            <a:r>
              <a:rPr lang="it-IT" sz="1100" dirty="0">
                <a:latin typeface="Arial Narrow" panose="020B0606020202030204" pitchFamily="34" charset="0"/>
              </a:rPr>
              <a:t>Per analogia, il conflitto potenziale può individuarsi quando è “ragionevolmente prevedibile” ovvero vi è un alto grado di probabilità (es. per esperienza empirica, per deduzione logica,..) che l’interesse rilevato oggi diventi rilevante in futuro, altrimenti, come già detto, si rischia di “comprendere un numero infinito di situazioni razionalmente, ma solo astrattamente individuabili a tavolino” </a:t>
            </a:r>
            <a:r>
              <a:rPr lang="it-IT" sz="1100" baseline="30000" dirty="0">
                <a:latin typeface="Arial Narrow" panose="020B0606020202030204" pitchFamily="34" charset="0"/>
              </a:rPr>
              <a:t>13</a:t>
            </a:r>
            <a:r>
              <a:rPr lang="it-IT" sz="1100" dirty="0">
                <a:latin typeface="Arial Narrow" panose="020B0606020202030204" pitchFamily="34" charset="0"/>
              </a:rPr>
              <a:t>.</a:t>
            </a:r>
          </a:p>
          <a:p>
            <a:endParaRPr lang="it-IT" sz="1100" dirty="0">
              <a:latin typeface="Arial Narrow" panose="020B0606020202030204" pitchFamily="34" charset="0"/>
            </a:endParaRPr>
          </a:p>
          <a:p>
            <a:endParaRPr lang="it-IT" sz="1100" dirty="0">
              <a:latin typeface="Arial Narrow" panose="020B0606020202030204" pitchFamily="34" charset="0"/>
            </a:endParaRPr>
          </a:p>
          <a:p>
            <a:endParaRPr lang="it-IT" sz="1100" dirty="0">
              <a:latin typeface="Arial Narrow" panose="020B0606020202030204" pitchFamily="34" charset="0"/>
            </a:endParaRPr>
          </a:p>
          <a:p>
            <a:endParaRPr lang="it-IT" sz="1100" dirty="0">
              <a:latin typeface="Arial Narrow" panose="020B0606020202030204" pitchFamily="34" charset="0"/>
            </a:endParaRPr>
          </a:p>
          <a:p>
            <a:endParaRPr lang="it-IT" sz="1100" dirty="0">
              <a:highlight>
                <a:srgbClr val="FFFF00"/>
              </a:highlight>
              <a:latin typeface="Arial Narrow" panose="020B0606020202030204" pitchFamily="34" charset="0"/>
            </a:endParaRPr>
          </a:p>
          <a:p>
            <a:endParaRPr lang="it-IT" sz="1100" dirty="0">
              <a:highlight>
                <a:srgbClr val="FFFF00"/>
              </a:highlight>
              <a:latin typeface="Arial Narrow" panose="020B0606020202030204" pitchFamily="34" charset="0"/>
            </a:endParaRPr>
          </a:p>
          <a:p>
            <a:endParaRPr lang="it-IT" sz="1100" dirty="0">
              <a:latin typeface="Arial Narrow" panose="020B0606020202030204" pitchFamily="34" charset="0"/>
            </a:endParaRPr>
          </a:p>
          <a:p>
            <a:endParaRPr lang="it-IT" sz="1100" dirty="0">
              <a:latin typeface="Arial Narrow" panose="020B0606020202030204" pitchFamily="34" charset="0"/>
            </a:endParaRPr>
          </a:p>
          <a:p>
            <a:endParaRPr lang="it-IT" sz="1100" dirty="0">
              <a:latin typeface="Arial Narrow" panose="020B0606020202030204" pitchFamily="34" charset="0"/>
            </a:endParaRPr>
          </a:p>
          <a:p>
            <a:endParaRPr lang="it-IT" sz="1100" dirty="0">
              <a:latin typeface="Arial Narrow" panose="020B0606020202030204" pitchFamily="34" charset="0"/>
            </a:endParaRPr>
          </a:p>
          <a:p>
            <a:endParaRPr lang="it-IT" sz="1100" dirty="0">
              <a:latin typeface="Arial Narrow" panose="020B0606020202030204" pitchFamily="34" charset="0"/>
            </a:endParaRPr>
          </a:p>
          <a:p>
            <a:endParaRPr lang="it-IT" sz="1100" dirty="0">
              <a:latin typeface="Arial Narrow" panose="020B0606020202030204" pitchFamily="34" charset="0"/>
            </a:endParaRPr>
          </a:p>
          <a:p>
            <a:endParaRPr lang="it-IT" sz="1100" dirty="0">
              <a:latin typeface="Arial Narrow" panose="020B0606020202030204" pitchFamily="34" charset="0"/>
            </a:endParaRPr>
          </a:p>
          <a:p>
            <a:endParaRPr lang="it-IT" sz="1100" dirty="0">
              <a:latin typeface="Arial Narrow" panose="020B0606020202030204" pitchFamily="34" charset="0"/>
            </a:endParaRPr>
          </a:p>
          <a:p>
            <a:endParaRPr lang="it-IT" sz="1100" dirty="0">
              <a:latin typeface="Arial Narrow" panose="020B0606020202030204" pitchFamily="34" charset="0"/>
            </a:endParaRPr>
          </a:p>
          <a:p>
            <a:endParaRPr lang="it-IT" sz="1100" dirty="0">
              <a:latin typeface="Arial Narrow" panose="020B0606020202030204" pitchFamily="34" charset="0"/>
            </a:endParaRPr>
          </a:p>
          <a:p>
            <a:endParaRPr lang="it-IT" sz="1100" dirty="0">
              <a:latin typeface="Arial Narrow" panose="020B0606020202030204" pitchFamily="34" charset="0"/>
            </a:endParaRPr>
          </a:p>
          <a:p>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b="1" dirty="0">
              <a:latin typeface="Arial Narrow" panose="020B0606020202030204" pitchFamily="34" charset="0"/>
            </a:endParaRPr>
          </a:p>
          <a:p>
            <a:pPr algn="just"/>
            <a:r>
              <a:rPr lang="it-IT" sz="1100" b="1" dirty="0">
                <a:latin typeface="Arial Narrow" panose="020B0606020202030204" pitchFamily="34" charset="0"/>
              </a:rPr>
              <a:t>Con riferimento alle soluzioni organizzative per la gestione e la prevenzione del conflitto di interessi, si rimanda al </a:t>
            </a:r>
            <a:r>
              <a:rPr lang="it-IT" sz="1100" b="1" i="1" dirty="0">
                <a:latin typeface="Arial Narrow" panose="020B0606020202030204" pitchFamily="34" charset="0"/>
              </a:rPr>
              <a:t>position </a:t>
            </a:r>
            <a:r>
              <a:rPr lang="it-IT" sz="1100" b="1" i="1" dirty="0" err="1">
                <a:latin typeface="Arial Narrow" panose="020B0606020202030204" pitchFamily="34" charset="0"/>
              </a:rPr>
              <a:t>paper</a:t>
            </a:r>
            <a:r>
              <a:rPr lang="it-IT" sz="1100" b="1" i="1" dirty="0">
                <a:latin typeface="Arial Narrow" panose="020B0606020202030204" pitchFamily="34" charset="0"/>
              </a:rPr>
              <a:t> </a:t>
            </a:r>
            <a:r>
              <a:rPr lang="it-IT" sz="1100" b="1" dirty="0">
                <a:latin typeface="Arial Narrow" panose="020B0606020202030204" pitchFamily="34" charset="0"/>
              </a:rPr>
              <a:t>nella sua versione integrale.</a:t>
            </a:r>
            <a:endParaRPr lang="it-IT" sz="1100" dirty="0">
              <a:latin typeface="Arial Narrow" panose="020B0606020202030204" pitchFamily="34" charset="0"/>
            </a:endParaRPr>
          </a:p>
        </p:txBody>
      </p:sp>
    </p:spTree>
    <p:extLst>
      <p:ext uri="{BB962C8B-B14F-4D97-AF65-F5344CB8AC3E}">
        <p14:creationId xmlns:p14="http://schemas.microsoft.com/office/powerpoint/2010/main" val="2682469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3FB5F99-1BAB-4323-A750-A68E03215445}"/>
              </a:ext>
            </a:extLst>
          </p:cNvPr>
          <p:cNvSpPr>
            <a:spLocks noGrp="1"/>
          </p:cNvSpPr>
          <p:nvPr>
            <p:ph type="body" sz="quarter" idx="11"/>
          </p:nvPr>
        </p:nvSpPr>
        <p:spPr>
          <a:xfrm>
            <a:off x="909857" y="2238294"/>
            <a:ext cx="5739960" cy="4932528"/>
          </a:xfrm>
        </p:spPr>
        <p:txBody>
          <a:bodyPr/>
          <a:lstStyle/>
          <a:p>
            <a:pPr marL="171450" indent="-171450">
              <a:buFont typeface="Arial" panose="020B0604020202020204" pitchFamily="34" charset="0"/>
              <a:buChar char="•"/>
            </a:pPr>
            <a:endParaRPr lang="it-IT" sz="1100" b="1" dirty="0">
              <a:latin typeface="Arial Narrow" panose="020B0606020202030204" pitchFamily="34" charset="0"/>
            </a:endParaRPr>
          </a:p>
          <a:p>
            <a:pPr marL="171450" lvl="0" indent="-171450">
              <a:lnSpc>
                <a:spcPct val="150000"/>
              </a:lnSpc>
              <a:buFont typeface="Arial" panose="020B0604020202020204" pitchFamily="34" charset="0"/>
              <a:buChar char="•"/>
            </a:pPr>
            <a:r>
              <a:rPr lang="en-US" sz="1100" dirty="0">
                <a:latin typeface="Arial Narrow" panose="020B0606020202030204" pitchFamily="34" charset="0"/>
              </a:rPr>
              <a:t>A.C.F.E., </a:t>
            </a:r>
            <a:r>
              <a:rPr lang="en-US" sz="1100" i="1" dirty="0">
                <a:latin typeface="Arial Narrow" panose="020B0606020202030204" pitchFamily="34" charset="0"/>
              </a:rPr>
              <a:t>Report to the Nations - on occupational fraud and abuse</a:t>
            </a:r>
            <a:r>
              <a:rPr lang="en-US" sz="1100" dirty="0">
                <a:latin typeface="Arial Narrow" panose="020B0606020202030204" pitchFamily="34" charset="0"/>
              </a:rPr>
              <a:t>, 2018. </a:t>
            </a:r>
            <a:endParaRPr lang="it-IT" sz="1100" dirty="0">
              <a:latin typeface="Arial Narrow" panose="020B0606020202030204" pitchFamily="34" charset="0"/>
            </a:endParaRPr>
          </a:p>
          <a:p>
            <a:pPr marL="171450" lvl="0" indent="-171450">
              <a:lnSpc>
                <a:spcPct val="150000"/>
              </a:lnSpc>
              <a:buFont typeface="Arial" panose="020B0604020202020204" pitchFamily="34" charset="0"/>
              <a:buChar char="•"/>
            </a:pPr>
            <a:r>
              <a:rPr lang="it-IT" sz="1100" dirty="0">
                <a:latin typeface="Arial Narrow" panose="020B0606020202030204" pitchFamily="34" charset="0"/>
              </a:rPr>
              <a:t>Delibera n.667/2019 del Consiglio di Stato.</a:t>
            </a:r>
          </a:p>
          <a:p>
            <a:pPr marL="171450" lvl="0" indent="-171450">
              <a:lnSpc>
                <a:spcPct val="150000"/>
              </a:lnSpc>
              <a:buFont typeface="Arial" panose="020B0604020202020204" pitchFamily="34" charset="0"/>
              <a:buChar char="•"/>
            </a:pPr>
            <a:r>
              <a:rPr lang="it-IT" sz="1100" dirty="0">
                <a:latin typeface="Arial Narrow" panose="020B0606020202030204" pitchFamily="34" charset="0"/>
              </a:rPr>
              <a:t>Decreto del Presidente della Repubblica del 16 aprile 2013, n. 62.</a:t>
            </a:r>
          </a:p>
          <a:p>
            <a:pPr marL="171450" lvl="0" indent="-171450">
              <a:lnSpc>
                <a:spcPct val="150000"/>
              </a:lnSpc>
              <a:buFont typeface="Arial" panose="020B0604020202020204" pitchFamily="34" charset="0"/>
              <a:buChar char="•"/>
            </a:pPr>
            <a:r>
              <a:rPr lang="en-US" sz="1100" dirty="0">
                <a:latin typeface="Arial Narrow" panose="020B0606020202030204" pitchFamily="34" charset="0"/>
              </a:rPr>
              <a:t>French, Raven, </a:t>
            </a:r>
            <a:r>
              <a:rPr lang="en-US" sz="1100" i="1" dirty="0">
                <a:latin typeface="Arial Narrow" panose="020B0606020202030204" pitchFamily="34" charset="0"/>
              </a:rPr>
              <a:t>The bases of Social Power</a:t>
            </a:r>
            <a:r>
              <a:rPr lang="en-US" sz="1100" dirty="0">
                <a:latin typeface="Arial Narrow" panose="020B0606020202030204" pitchFamily="34" charset="0"/>
              </a:rPr>
              <a:t>, 1959. </a:t>
            </a:r>
            <a:endParaRPr lang="it-IT" sz="1100" dirty="0">
              <a:latin typeface="Arial Narrow" panose="020B0606020202030204" pitchFamily="34" charset="0"/>
            </a:endParaRPr>
          </a:p>
          <a:p>
            <a:pPr marL="171450" lvl="0" indent="-171450">
              <a:lnSpc>
                <a:spcPct val="150000"/>
              </a:lnSpc>
              <a:buFont typeface="Arial" panose="020B0604020202020204" pitchFamily="34" charset="0"/>
              <a:buChar char="•"/>
            </a:pPr>
            <a:r>
              <a:rPr lang="en-US" sz="1100" dirty="0">
                <a:latin typeface="Arial Narrow" panose="020B0606020202030204" pitchFamily="34" charset="0"/>
              </a:rPr>
              <a:t>Jensen, </a:t>
            </a:r>
            <a:r>
              <a:rPr lang="en-US" sz="1100" dirty="0" err="1">
                <a:latin typeface="Arial Narrow" panose="020B0606020202030204" pitchFamily="34" charset="0"/>
              </a:rPr>
              <a:t>Meckling</a:t>
            </a:r>
            <a:r>
              <a:rPr lang="en-US" sz="1100" dirty="0">
                <a:latin typeface="Arial Narrow" panose="020B0606020202030204" pitchFamily="34" charset="0"/>
              </a:rPr>
              <a:t>, </a:t>
            </a:r>
            <a:r>
              <a:rPr lang="en-US" sz="1100" i="1" dirty="0">
                <a:latin typeface="Arial Narrow" panose="020B0606020202030204" pitchFamily="34" charset="0"/>
              </a:rPr>
              <a:t>Theory of the firm: Managerial behavior, agency costs and ownership structure</a:t>
            </a:r>
            <a:r>
              <a:rPr lang="en-US" sz="1100" dirty="0">
                <a:latin typeface="Arial Narrow" panose="020B0606020202030204" pitchFamily="34" charset="0"/>
              </a:rPr>
              <a:t>, 1976.</a:t>
            </a:r>
            <a:endParaRPr lang="it-IT" sz="1100" dirty="0">
              <a:latin typeface="Arial Narrow" panose="020B0606020202030204" pitchFamily="34" charset="0"/>
            </a:endParaRPr>
          </a:p>
          <a:p>
            <a:pPr marL="171450" lvl="0" indent="-171450">
              <a:lnSpc>
                <a:spcPct val="150000"/>
              </a:lnSpc>
              <a:buFont typeface="Arial" panose="020B0604020202020204" pitchFamily="34" charset="0"/>
              <a:buChar char="•"/>
            </a:pPr>
            <a:r>
              <a:rPr lang="it-IT" sz="1100" dirty="0">
                <a:latin typeface="Arial Narrow" panose="020B0606020202030204" pitchFamily="34" charset="0"/>
              </a:rPr>
              <a:t>Legge del 6 novembre 2012, n. 190.</a:t>
            </a:r>
          </a:p>
          <a:p>
            <a:pPr marL="171450" lvl="0" indent="-171450">
              <a:lnSpc>
                <a:spcPct val="150000"/>
              </a:lnSpc>
              <a:buFont typeface="Arial" panose="020B0604020202020204" pitchFamily="34" charset="0"/>
              <a:buChar char="•"/>
            </a:pPr>
            <a:r>
              <a:rPr lang="en-US" sz="1100" dirty="0">
                <a:latin typeface="Arial Narrow" panose="020B0606020202030204" pitchFamily="34" charset="0"/>
              </a:rPr>
              <a:t>McMurray, </a:t>
            </a:r>
            <a:r>
              <a:rPr lang="en-US" sz="1100" i="1" dirty="0">
                <a:latin typeface="Arial Narrow" panose="020B0606020202030204" pitchFamily="34" charset="0"/>
              </a:rPr>
              <a:t>Concepts of mind and intelligence in educational theory</a:t>
            </a:r>
            <a:r>
              <a:rPr lang="en-US" sz="1100" dirty="0">
                <a:latin typeface="Arial Narrow" panose="020B0606020202030204" pitchFamily="34" charset="0"/>
              </a:rPr>
              <a:t>, 1975. </a:t>
            </a:r>
            <a:endParaRPr lang="it-IT" sz="1100" dirty="0">
              <a:latin typeface="Arial Narrow" panose="020B0606020202030204" pitchFamily="34" charset="0"/>
            </a:endParaRPr>
          </a:p>
          <a:p>
            <a:pPr marL="171450" lvl="0" indent="-171450">
              <a:lnSpc>
                <a:spcPct val="150000"/>
              </a:lnSpc>
              <a:buFont typeface="Arial" panose="020B0604020202020204" pitchFamily="34" charset="0"/>
              <a:buChar char="•"/>
            </a:pPr>
            <a:r>
              <a:rPr lang="en-US" sz="1100" dirty="0">
                <a:latin typeface="Arial Narrow" panose="020B0606020202030204" pitchFamily="34" charset="0"/>
              </a:rPr>
              <a:t>OECD, </a:t>
            </a:r>
            <a:r>
              <a:rPr lang="en-US" sz="1100" i="1" dirty="0">
                <a:latin typeface="Arial Narrow" panose="020B0606020202030204" pitchFamily="34" charset="0"/>
              </a:rPr>
              <a:t>Managing Conflict of Interest in the Public Service</a:t>
            </a:r>
            <a:r>
              <a:rPr lang="en-US" sz="1100" dirty="0">
                <a:latin typeface="Arial Narrow" panose="020B0606020202030204" pitchFamily="34" charset="0"/>
              </a:rPr>
              <a:t>, 2003.</a:t>
            </a:r>
            <a:endParaRPr lang="it-IT" sz="1100" dirty="0">
              <a:latin typeface="Arial Narrow" panose="020B0606020202030204" pitchFamily="34" charset="0"/>
            </a:endParaRPr>
          </a:p>
          <a:p>
            <a:pPr marL="171450" lvl="0" indent="-171450">
              <a:lnSpc>
                <a:spcPct val="150000"/>
              </a:lnSpc>
              <a:buFont typeface="Arial" panose="020B0604020202020204" pitchFamily="34" charset="0"/>
              <a:buChar char="•"/>
            </a:pPr>
            <a:r>
              <a:rPr lang="en-US" sz="1100" dirty="0">
                <a:latin typeface="Arial Narrow" panose="020B0606020202030204" pitchFamily="34" charset="0"/>
              </a:rPr>
              <a:t>OECD, </a:t>
            </a:r>
            <a:r>
              <a:rPr lang="en-US" sz="1100" i="1" dirty="0">
                <a:latin typeface="Arial Narrow" panose="020B0606020202030204" pitchFamily="34" charset="0"/>
              </a:rPr>
              <a:t>Managing Conflict of Interest in the Public Sector</a:t>
            </a:r>
            <a:r>
              <a:rPr lang="en-US" sz="1100" dirty="0">
                <a:latin typeface="Arial Narrow" panose="020B0606020202030204" pitchFamily="34" charset="0"/>
              </a:rPr>
              <a:t> </a:t>
            </a:r>
            <a:r>
              <a:rPr lang="en-US" sz="1100" i="1" dirty="0">
                <a:latin typeface="Arial Narrow" panose="020B0606020202030204" pitchFamily="34" charset="0"/>
              </a:rPr>
              <a:t>- A Toolkit</a:t>
            </a:r>
            <a:r>
              <a:rPr lang="en-US" sz="1100" dirty="0">
                <a:latin typeface="Arial Narrow" panose="020B0606020202030204" pitchFamily="34" charset="0"/>
              </a:rPr>
              <a:t>, 2005.</a:t>
            </a:r>
            <a:endParaRPr lang="it-IT" sz="1100" dirty="0">
              <a:latin typeface="Arial Narrow" panose="020B0606020202030204" pitchFamily="34" charset="0"/>
            </a:endParaRPr>
          </a:p>
          <a:p>
            <a:pPr marL="171450" lvl="0" indent="-171450">
              <a:lnSpc>
                <a:spcPct val="150000"/>
              </a:lnSpc>
              <a:buFont typeface="Arial" panose="020B0604020202020204" pitchFamily="34" charset="0"/>
              <a:buChar char="•"/>
            </a:pPr>
            <a:r>
              <a:rPr lang="it-IT" sz="1100" dirty="0">
                <a:latin typeface="Arial Narrow" panose="020B0606020202030204" pitchFamily="34" charset="0"/>
              </a:rPr>
              <a:t>PCAOB, Interim </a:t>
            </a:r>
            <a:r>
              <a:rPr lang="en-US" sz="1100" dirty="0">
                <a:latin typeface="Arial Narrow" panose="020B0606020202030204" pitchFamily="34" charset="0"/>
              </a:rPr>
              <a:t>audit standards.</a:t>
            </a:r>
            <a:endParaRPr lang="it-IT" sz="1100" dirty="0">
              <a:latin typeface="Arial Narrow" panose="020B0606020202030204" pitchFamily="34" charset="0"/>
            </a:endParaRPr>
          </a:p>
          <a:p>
            <a:pPr marL="171450" lvl="0" indent="-171450">
              <a:lnSpc>
                <a:spcPct val="150000"/>
              </a:lnSpc>
              <a:buFont typeface="Arial" panose="020B0604020202020204" pitchFamily="34" charset="0"/>
              <a:buChar char="•"/>
            </a:pPr>
            <a:r>
              <a:rPr lang="en-US" sz="1100" dirty="0">
                <a:latin typeface="Arial Narrow" panose="020B0606020202030204" pitchFamily="34" charset="0"/>
              </a:rPr>
              <a:t>Thompson D.F., </a:t>
            </a:r>
            <a:r>
              <a:rPr lang="en-US" sz="1100" i="1" dirty="0">
                <a:latin typeface="Arial Narrow" panose="020B0606020202030204" pitchFamily="34" charset="0"/>
              </a:rPr>
              <a:t>The challenge of conflict of interest in medicine</a:t>
            </a:r>
            <a:r>
              <a:rPr lang="en-US" sz="1100" dirty="0">
                <a:latin typeface="Arial Narrow" panose="020B0606020202030204" pitchFamily="34" charset="0"/>
              </a:rPr>
              <a:t>, 2009.</a:t>
            </a:r>
            <a:endParaRPr lang="it-IT" sz="1100" dirty="0">
              <a:latin typeface="Arial Narrow" panose="020B0606020202030204" pitchFamily="34" charset="0"/>
            </a:endParaRPr>
          </a:p>
          <a:p>
            <a:pPr marL="171450" indent="-171450">
              <a:buFont typeface="Arial" panose="020B0604020202020204" pitchFamily="34" charset="0"/>
              <a:buChar char="•"/>
            </a:pPr>
            <a:endParaRPr lang="it-IT" dirty="0"/>
          </a:p>
        </p:txBody>
      </p:sp>
      <p:sp>
        <p:nvSpPr>
          <p:cNvPr id="3" name="Text Placeholder 1">
            <a:extLst>
              <a:ext uri="{FF2B5EF4-FFF2-40B4-BE49-F238E27FC236}">
                <a16:creationId xmlns:a16="http://schemas.microsoft.com/office/drawing/2014/main" id="{D1E13554-9620-4834-8CDC-C1814DA6A148}"/>
              </a:ext>
            </a:extLst>
          </p:cNvPr>
          <p:cNvSpPr txBox="1">
            <a:spLocks/>
          </p:cNvSpPr>
          <p:nvPr/>
        </p:nvSpPr>
        <p:spPr>
          <a:xfrm>
            <a:off x="395288" y="1179514"/>
            <a:ext cx="6769100" cy="266154"/>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1" defTabSz="914400">
              <a:spcBef>
                <a:spcPts val="0"/>
              </a:spcBef>
            </a:pPr>
            <a:r>
              <a:rPr lang="it-IT" sz="2000" dirty="0">
                <a:solidFill>
                  <a:srgbClr val="C00000"/>
                </a:solidFill>
                <a:latin typeface="Arial Narrow" panose="020B0606020202030204" pitchFamily="34" charset="0"/>
              </a:rPr>
              <a:t>Bibliografia</a:t>
            </a:r>
          </a:p>
        </p:txBody>
      </p:sp>
      <p:cxnSp>
        <p:nvCxnSpPr>
          <p:cNvPr id="4" name="Straight Connector 3">
            <a:extLst>
              <a:ext uri="{FF2B5EF4-FFF2-40B4-BE49-F238E27FC236}">
                <a16:creationId xmlns:a16="http://schemas.microsoft.com/office/drawing/2014/main" id="{1CE230E3-7E20-4DC8-AB28-0CAB32F1C703}"/>
              </a:ext>
            </a:extLst>
          </p:cNvPr>
          <p:cNvCxnSpPr/>
          <p:nvPr/>
        </p:nvCxnSpPr>
        <p:spPr>
          <a:xfrm>
            <a:off x="0" y="1670264"/>
            <a:ext cx="551916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5320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FF71D98-0ACA-4487-AB64-044500A4DDB8}"/>
              </a:ext>
            </a:extLst>
          </p:cNvPr>
          <p:cNvPicPr>
            <a:picLocks noChangeAspect="1"/>
          </p:cNvPicPr>
          <p:nvPr/>
        </p:nvPicPr>
        <p:blipFill rotWithShape="1">
          <a:blip r:embed="rId2"/>
          <a:srcRect r="33134"/>
          <a:stretch/>
        </p:blipFill>
        <p:spPr>
          <a:xfrm>
            <a:off x="1978929" y="4688618"/>
            <a:ext cx="3601815" cy="1314578"/>
          </a:xfrm>
          <a:prstGeom prst="rect">
            <a:avLst/>
          </a:prstGeom>
        </p:spPr>
      </p:pic>
    </p:spTree>
    <p:extLst>
      <p:ext uri="{BB962C8B-B14F-4D97-AF65-F5344CB8AC3E}">
        <p14:creationId xmlns:p14="http://schemas.microsoft.com/office/powerpoint/2010/main" val="970846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9CE72C-8384-4E0B-BAB8-B78B5F3F65DA}"/>
              </a:ext>
            </a:extLst>
          </p:cNvPr>
          <p:cNvSpPr txBox="1"/>
          <p:nvPr/>
        </p:nvSpPr>
        <p:spPr>
          <a:xfrm>
            <a:off x="1692322" y="2961564"/>
            <a:ext cx="4858603" cy="2224585"/>
          </a:xfrm>
          <a:prstGeom prst="rect">
            <a:avLst/>
          </a:prstGeom>
          <a:noFill/>
        </p:spPr>
        <p:txBody>
          <a:bodyPr wrap="square" rtlCol="0">
            <a:spAutoFit/>
          </a:bodyPr>
          <a:lstStyle/>
          <a:p>
            <a:endParaRPr lang="it-IT" dirty="0"/>
          </a:p>
        </p:txBody>
      </p:sp>
      <p:graphicFrame>
        <p:nvGraphicFramePr>
          <p:cNvPr id="10" name="Table 9">
            <a:extLst>
              <a:ext uri="{FF2B5EF4-FFF2-40B4-BE49-F238E27FC236}">
                <a16:creationId xmlns:a16="http://schemas.microsoft.com/office/drawing/2014/main" id="{F790F522-9C24-4CE4-9A60-70D10322A53C}"/>
              </a:ext>
            </a:extLst>
          </p:cNvPr>
          <p:cNvGraphicFramePr>
            <a:graphicFrameLocks noGrp="1"/>
          </p:cNvGraphicFramePr>
          <p:nvPr>
            <p:extLst>
              <p:ext uri="{D42A27DB-BD31-4B8C-83A1-F6EECF244321}">
                <p14:modId xmlns:p14="http://schemas.microsoft.com/office/powerpoint/2010/main" val="4105699953"/>
              </p:ext>
            </p:extLst>
          </p:nvPr>
        </p:nvGraphicFramePr>
        <p:xfrm>
          <a:off x="573206" y="2416087"/>
          <a:ext cx="6537278" cy="3672840"/>
        </p:xfrm>
        <a:graphic>
          <a:graphicData uri="http://schemas.openxmlformats.org/drawingml/2006/table">
            <a:tbl>
              <a:tblPr firstRow="1" bandRow="1">
                <a:tableStyleId>{2D5ABB26-0587-4C30-8999-92F81FD0307C}</a:tableStyleId>
              </a:tblPr>
              <a:tblGrid>
                <a:gridCol w="3268639">
                  <a:extLst>
                    <a:ext uri="{9D8B030D-6E8A-4147-A177-3AD203B41FA5}">
                      <a16:colId xmlns:a16="http://schemas.microsoft.com/office/drawing/2014/main" val="1458876086"/>
                    </a:ext>
                  </a:extLst>
                </a:gridCol>
                <a:gridCol w="3268639">
                  <a:extLst>
                    <a:ext uri="{9D8B030D-6E8A-4147-A177-3AD203B41FA5}">
                      <a16:colId xmlns:a16="http://schemas.microsoft.com/office/drawing/2014/main" val="835916471"/>
                    </a:ext>
                  </a:extLst>
                </a:gridCol>
              </a:tblGrid>
              <a:tr h="370840">
                <a:tc gridSpan="2">
                  <a:txBody>
                    <a:bodyPr/>
                    <a:lstStyle/>
                    <a:p>
                      <a:pPr algn="ctr"/>
                      <a:r>
                        <a:rPr lang="it-IT" sz="1800" b="1" i="0" dirty="0">
                          <a:latin typeface="Arial Narrow" panose="020B0606020202030204" pitchFamily="34" charset="0"/>
                          <a:cs typeface="Arial" panose="020B0604020202020204" pitchFamily="34" charset="0"/>
                        </a:rPr>
                        <a:t>Marco Befera</a:t>
                      </a:r>
                    </a:p>
                  </a:txBody>
                  <a:tcPr/>
                </a:tc>
                <a:tc hMerge="1">
                  <a:txBody>
                    <a:bodyPr/>
                    <a:lstStyle/>
                    <a:p>
                      <a:endParaRPr lang="it-IT" dirty="0"/>
                    </a:p>
                  </a:txBody>
                  <a:tcPr/>
                </a:tc>
                <a:extLst>
                  <a:ext uri="{0D108BD9-81ED-4DB2-BD59-A6C34878D82A}">
                    <a16:rowId xmlns:a16="http://schemas.microsoft.com/office/drawing/2014/main" val="1552247801"/>
                  </a:ext>
                </a:extLst>
              </a:tr>
              <a:tr h="370840">
                <a:tc gridSpan="2">
                  <a:txBody>
                    <a:bodyPr/>
                    <a:lstStyle/>
                    <a:p>
                      <a:pPr algn="ctr"/>
                      <a:r>
                        <a:rPr lang="it-IT" sz="1800" b="0" i="0" dirty="0">
                          <a:latin typeface="Arial Narrow" panose="020B0606020202030204" pitchFamily="34" charset="0"/>
                          <a:cs typeface="Arial" panose="020B0604020202020204" pitchFamily="34" charset="0"/>
                        </a:rPr>
                        <a:t>Responsabile Internal Auditing e Corporate Compliance  </a:t>
                      </a:r>
                    </a:p>
                    <a:p>
                      <a:pPr algn="ctr"/>
                      <a:r>
                        <a:rPr lang="it-IT" sz="1800" b="0" i="0" dirty="0">
                          <a:latin typeface="Arial Narrow" panose="020B0606020202030204" pitchFamily="34" charset="0"/>
                          <a:cs typeface="Arial" panose="020B0604020202020204" pitchFamily="34" charset="0"/>
                        </a:rPr>
                        <a:t>Sport e Salute S.p.A.</a:t>
                      </a:r>
                    </a:p>
                  </a:txBody>
                  <a:tcPr/>
                </a:tc>
                <a:tc hMerge="1">
                  <a:txBody>
                    <a:bodyPr/>
                    <a:lstStyle/>
                    <a:p>
                      <a:endParaRPr lang="it-IT" dirty="0"/>
                    </a:p>
                  </a:txBody>
                  <a:tcPr/>
                </a:tc>
                <a:extLst>
                  <a:ext uri="{0D108BD9-81ED-4DB2-BD59-A6C34878D82A}">
                    <a16:rowId xmlns:a16="http://schemas.microsoft.com/office/drawing/2014/main" val="2400718190"/>
                  </a:ext>
                </a:extLst>
              </a:tr>
              <a:tr h="370840">
                <a:tc gridSpan="2">
                  <a:txBody>
                    <a:bodyPr/>
                    <a:lstStyle/>
                    <a:p>
                      <a:pPr algn="ctr"/>
                      <a:endParaRPr lang="it-IT" sz="1800" b="1" i="0" dirty="0">
                        <a:latin typeface="Arial Narrow" panose="020B0606020202030204" pitchFamily="34" charset="0"/>
                        <a:cs typeface="Arial" panose="020B0604020202020204" pitchFamily="34" charset="0"/>
                      </a:endParaRPr>
                    </a:p>
                  </a:txBody>
                  <a:tcPr/>
                </a:tc>
                <a:tc hMerge="1">
                  <a:txBody>
                    <a:bodyPr/>
                    <a:lstStyle/>
                    <a:p>
                      <a:endParaRPr lang="it-IT" dirty="0"/>
                    </a:p>
                  </a:txBody>
                  <a:tcPr/>
                </a:tc>
                <a:extLst>
                  <a:ext uri="{0D108BD9-81ED-4DB2-BD59-A6C34878D82A}">
                    <a16:rowId xmlns:a16="http://schemas.microsoft.com/office/drawing/2014/main" val="82045704"/>
                  </a:ext>
                </a:extLst>
              </a:tr>
              <a:tr h="370840">
                <a:tc gridSpan="2">
                  <a:txBody>
                    <a:bodyPr/>
                    <a:lstStyle/>
                    <a:p>
                      <a:pPr algn="ctr"/>
                      <a:r>
                        <a:rPr lang="it-IT" sz="1800" b="1" i="0" u="none" dirty="0">
                          <a:solidFill>
                            <a:srgbClr val="C00000"/>
                          </a:solidFill>
                          <a:latin typeface="Arial Narrow" panose="020B0606020202030204" pitchFamily="34" charset="0"/>
                          <a:cs typeface="Arial" panose="020B0604020202020204" pitchFamily="34" charset="0"/>
                        </a:rPr>
                        <a:t>Con il supporto di:</a:t>
                      </a:r>
                    </a:p>
                  </a:txBody>
                  <a:tcPr/>
                </a:tc>
                <a:tc hMerge="1">
                  <a:txBody>
                    <a:bodyPr/>
                    <a:lstStyle/>
                    <a:p>
                      <a:endParaRPr lang="it-IT" dirty="0"/>
                    </a:p>
                  </a:txBody>
                  <a:tcPr/>
                </a:tc>
                <a:extLst>
                  <a:ext uri="{0D108BD9-81ED-4DB2-BD59-A6C34878D82A}">
                    <a16:rowId xmlns:a16="http://schemas.microsoft.com/office/drawing/2014/main" val="317050063"/>
                  </a:ext>
                </a:extLst>
              </a:tr>
              <a:tr h="370840">
                <a:tc>
                  <a:txBody>
                    <a:bodyPr/>
                    <a:lstStyle/>
                    <a:p>
                      <a:pPr algn="r"/>
                      <a:r>
                        <a:rPr lang="it-IT" sz="1800" b="1" i="0" dirty="0">
                          <a:latin typeface="Arial Narrow" panose="020B0606020202030204" pitchFamily="34" charset="0"/>
                          <a:cs typeface="Arial" panose="020B0604020202020204" pitchFamily="34" charset="0"/>
                        </a:rPr>
                        <a:t>Alessandro Cencioni</a:t>
                      </a:r>
                    </a:p>
                    <a:p>
                      <a:pPr algn="r"/>
                      <a:r>
                        <a:rPr lang="it-IT" sz="1800" b="0" i="0" dirty="0" err="1">
                          <a:latin typeface="Arial Narrow" panose="020B0606020202030204" pitchFamily="34" charset="0"/>
                          <a:cs typeface="Arial" panose="020B0604020202020204" pitchFamily="34" charset="0"/>
                        </a:rPr>
                        <a:t>Managing</a:t>
                      </a:r>
                      <a:r>
                        <a:rPr lang="it-IT" sz="1800" b="0" i="0" dirty="0">
                          <a:latin typeface="Arial Narrow" panose="020B0606020202030204" pitchFamily="34" charset="0"/>
                          <a:cs typeface="Arial" panose="020B0604020202020204" pitchFamily="34" charset="0"/>
                        </a:rPr>
                        <a:t> </a:t>
                      </a:r>
                      <a:r>
                        <a:rPr lang="it-IT" sz="1800" b="0" i="0" dirty="0" err="1">
                          <a:latin typeface="Arial Narrow" panose="020B0606020202030204" pitchFamily="34" charset="0"/>
                          <a:cs typeface="Arial" panose="020B0604020202020204" pitchFamily="34" charset="0"/>
                        </a:rPr>
                        <a:t>Director</a:t>
                      </a:r>
                      <a:r>
                        <a:rPr lang="it-IT" sz="1800" b="0" i="0" dirty="0">
                          <a:latin typeface="Arial Narrow" panose="020B0606020202030204" pitchFamily="34" charset="0"/>
                          <a:cs typeface="Arial" panose="020B0604020202020204" pitchFamily="34" charset="0"/>
                        </a:rPr>
                        <a:t> Protiviti</a:t>
                      </a:r>
                    </a:p>
                  </a:txBody>
                  <a:tcPr/>
                </a:tc>
                <a:tc>
                  <a:txBody>
                    <a:bodyPr/>
                    <a:lstStyle/>
                    <a:p>
                      <a:r>
                        <a:rPr lang="it-IT" sz="1800" b="1" i="0" dirty="0">
                          <a:latin typeface="Arial Narrow" panose="020B0606020202030204" pitchFamily="34" charset="0"/>
                          <a:cs typeface="Arial" panose="020B0604020202020204" pitchFamily="34" charset="0"/>
                        </a:rPr>
                        <a:t>Massimiliano Barbato</a:t>
                      </a:r>
                    </a:p>
                    <a:p>
                      <a:r>
                        <a:rPr lang="it-IT" sz="1800" b="0" i="0" dirty="0">
                          <a:latin typeface="Arial Narrow" panose="020B0606020202030204" pitchFamily="34" charset="0"/>
                          <a:cs typeface="Arial" panose="020B0604020202020204" pitchFamily="34" charset="0"/>
                        </a:rPr>
                        <a:t>Partner EY</a:t>
                      </a:r>
                    </a:p>
                  </a:txBody>
                  <a:tcPr/>
                </a:tc>
                <a:extLst>
                  <a:ext uri="{0D108BD9-81ED-4DB2-BD59-A6C34878D82A}">
                    <a16:rowId xmlns:a16="http://schemas.microsoft.com/office/drawing/2014/main" val="3374072355"/>
                  </a:ext>
                </a:extLst>
              </a:tr>
              <a:tr h="370840">
                <a:tc>
                  <a:txBody>
                    <a:bodyPr/>
                    <a:lstStyle/>
                    <a:p>
                      <a:pPr algn="r"/>
                      <a:r>
                        <a:rPr lang="it-IT" sz="1800" b="1" i="0" dirty="0">
                          <a:latin typeface="Arial Narrow" panose="020B0606020202030204" pitchFamily="34" charset="0"/>
                          <a:cs typeface="Arial" panose="020B0604020202020204" pitchFamily="34" charset="0"/>
                        </a:rPr>
                        <a:t>Giulio Rispoli                                   </a:t>
                      </a:r>
                      <a:r>
                        <a:rPr lang="it-IT" sz="1800" b="0" i="0" dirty="0">
                          <a:latin typeface="Arial Narrow" panose="020B0606020202030204" pitchFamily="34" charset="0"/>
                          <a:cs typeface="Arial" panose="020B0604020202020204" pitchFamily="34" charset="0"/>
                        </a:rPr>
                        <a:t>Senior Manager</a:t>
                      </a:r>
                      <a:r>
                        <a:rPr lang="it-IT" sz="1800" b="0" i="0" baseline="0" dirty="0">
                          <a:latin typeface="Arial Narrow" panose="020B0606020202030204" pitchFamily="34" charset="0"/>
                          <a:cs typeface="Arial" panose="020B0604020202020204" pitchFamily="34" charset="0"/>
                        </a:rPr>
                        <a:t> </a:t>
                      </a:r>
                      <a:r>
                        <a:rPr lang="it-IT" sz="1800" b="0" i="0" baseline="0" dirty="0" err="1">
                          <a:latin typeface="Arial Narrow" panose="020B0606020202030204" pitchFamily="34" charset="0"/>
                          <a:cs typeface="Arial" panose="020B0604020202020204" pitchFamily="34" charset="0"/>
                        </a:rPr>
                        <a:t>Protiviti</a:t>
                      </a:r>
                      <a:endParaRPr lang="it-IT" sz="1800" b="0" i="0" dirty="0">
                        <a:latin typeface="Arial Narrow" panose="020B0606020202030204" pitchFamily="34" charset="0"/>
                        <a:cs typeface="Arial" panose="020B0604020202020204" pitchFamily="34" charset="0"/>
                      </a:endParaRPr>
                    </a:p>
                  </a:txBody>
                  <a:tcPr/>
                </a:tc>
                <a:tc>
                  <a:txBody>
                    <a:bodyPr/>
                    <a:lstStyle/>
                    <a:p>
                      <a:r>
                        <a:rPr lang="it-IT" sz="1800" b="1" i="0" dirty="0">
                          <a:latin typeface="Arial Narrow" panose="020B0606020202030204" pitchFamily="34" charset="0"/>
                          <a:cs typeface="Arial" panose="020B0604020202020204" pitchFamily="34" charset="0"/>
                        </a:rPr>
                        <a:t>Ivan Violetto</a:t>
                      </a:r>
                    </a:p>
                    <a:p>
                      <a:r>
                        <a:rPr lang="it-IT" sz="1800" b="0" i="0" dirty="0">
                          <a:latin typeface="Arial Narrow" panose="020B0606020202030204" pitchFamily="34" charset="0"/>
                          <a:cs typeface="Arial" panose="020B0604020202020204" pitchFamily="34" charset="0"/>
                        </a:rPr>
                        <a:t>Senior</a:t>
                      </a:r>
                      <a:r>
                        <a:rPr lang="it-IT" sz="1800" b="0" i="0" baseline="0" dirty="0">
                          <a:latin typeface="Arial Narrow" panose="020B0606020202030204" pitchFamily="34" charset="0"/>
                          <a:cs typeface="Arial" panose="020B0604020202020204" pitchFamily="34" charset="0"/>
                        </a:rPr>
                        <a:t> Manager EY</a:t>
                      </a:r>
                      <a:endParaRPr lang="it-IT" sz="1800" b="0" i="0" dirty="0">
                        <a:latin typeface="Arial Narrow" panose="020B0606020202030204" pitchFamily="34" charset="0"/>
                        <a:cs typeface="Arial" panose="020B0604020202020204" pitchFamily="34" charset="0"/>
                      </a:endParaRPr>
                    </a:p>
                  </a:txBody>
                  <a:tcPr/>
                </a:tc>
                <a:extLst>
                  <a:ext uri="{0D108BD9-81ED-4DB2-BD59-A6C34878D82A}">
                    <a16:rowId xmlns:a16="http://schemas.microsoft.com/office/drawing/2014/main" val="455841878"/>
                  </a:ext>
                </a:extLst>
              </a:tr>
              <a:tr h="370840">
                <a:tc>
                  <a:txBody>
                    <a:bodyPr/>
                    <a:lstStyle/>
                    <a:p>
                      <a:pPr algn="r"/>
                      <a:r>
                        <a:rPr lang="it-IT" sz="1800" b="1" i="0" dirty="0">
                          <a:latin typeface="Arial Narrow" panose="020B0606020202030204" pitchFamily="34" charset="0"/>
                          <a:cs typeface="Arial" panose="020B0604020202020204" pitchFamily="34" charset="0"/>
                        </a:rPr>
                        <a:t>Michela Rossi</a:t>
                      </a:r>
                    </a:p>
                    <a:p>
                      <a:pPr algn="r"/>
                      <a:r>
                        <a:rPr lang="it-IT" sz="1800" b="0" i="0" dirty="0">
                          <a:latin typeface="Arial Narrow" panose="020B0606020202030204" pitchFamily="34" charset="0"/>
                          <a:cs typeface="Arial" panose="020B0604020202020204" pitchFamily="34" charset="0"/>
                        </a:rPr>
                        <a:t>Manager Protiviti</a:t>
                      </a:r>
                    </a:p>
                  </a:txBody>
                  <a:tcPr/>
                </a:tc>
                <a:tc>
                  <a:txBody>
                    <a:bodyPr/>
                    <a:lstStyle/>
                    <a:p>
                      <a:r>
                        <a:rPr lang="it-IT" sz="1800" b="1" i="0" dirty="0">
                          <a:latin typeface="Arial Narrow" panose="020B0606020202030204" pitchFamily="34" charset="0"/>
                          <a:cs typeface="Arial" panose="020B0604020202020204" pitchFamily="34" charset="0"/>
                        </a:rPr>
                        <a:t>Giorgio Mannelli</a:t>
                      </a:r>
                    </a:p>
                    <a:p>
                      <a:r>
                        <a:rPr lang="it-IT" sz="1800" b="0" i="0" dirty="0">
                          <a:latin typeface="Arial Narrow" panose="020B0606020202030204" pitchFamily="34" charset="0"/>
                          <a:cs typeface="Arial" panose="020B0604020202020204" pitchFamily="34" charset="0"/>
                        </a:rPr>
                        <a:t>Manager EY</a:t>
                      </a:r>
                    </a:p>
                  </a:txBody>
                  <a:tcPr/>
                </a:tc>
                <a:extLst>
                  <a:ext uri="{0D108BD9-81ED-4DB2-BD59-A6C34878D82A}">
                    <a16:rowId xmlns:a16="http://schemas.microsoft.com/office/drawing/2014/main" val="4106913132"/>
                  </a:ext>
                </a:extLst>
              </a:tr>
            </a:tbl>
          </a:graphicData>
        </a:graphic>
      </p:graphicFrame>
      <p:cxnSp>
        <p:nvCxnSpPr>
          <p:cNvPr id="4" name="Straight Connector 3"/>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 Placeholder 1">
            <a:extLst>
              <a:ext uri="{FF2B5EF4-FFF2-40B4-BE49-F238E27FC236}">
                <a16:creationId xmlns:a16="http://schemas.microsoft.com/office/drawing/2014/main" id="{A9110B66-BF99-46DA-8480-3B96C75F885D}"/>
              </a:ext>
            </a:extLst>
          </p:cNvPr>
          <p:cNvSpPr txBox="1">
            <a:spLocks/>
          </p:cNvSpPr>
          <p:nvPr/>
        </p:nvSpPr>
        <p:spPr>
          <a:xfrm>
            <a:off x="395288" y="1179514"/>
            <a:ext cx="6769100" cy="266154"/>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1" defTabSz="914400">
              <a:spcBef>
                <a:spcPts val="0"/>
              </a:spcBef>
            </a:pPr>
            <a:r>
              <a:rPr lang="it-IT" sz="2000" dirty="0">
                <a:solidFill>
                  <a:srgbClr val="C00000"/>
                </a:solidFill>
                <a:latin typeface="Arial Narrow" panose="020B0606020202030204" pitchFamily="34" charset="0"/>
              </a:rPr>
              <a:t>Tavolo Tecnico</a:t>
            </a:r>
          </a:p>
        </p:txBody>
      </p:sp>
      <p:cxnSp>
        <p:nvCxnSpPr>
          <p:cNvPr id="11" name="Straight Connector 10">
            <a:extLst>
              <a:ext uri="{FF2B5EF4-FFF2-40B4-BE49-F238E27FC236}">
                <a16:creationId xmlns:a16="http://schemas.microsoft.com/office/drawing/2014/main" id="{67CD4038-92A3-41AB-A63C-A2C7876D0C91}"/>
              </a:ext>
            </a:extLst>
          </p:cNvPr>
          <p:cNvCxnSpPr/>
          <p:nvPr/>
        </p:nvCxnSpPr>
        <p:spPr>
          <a:xfrm>
            <a:off x="0" y="1670264"/>
            <a:ext cx="551916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1522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9AB703-C3B4-40E0-93E3-7CCDF4F7CDB0}"/>
              </a:ext>
            </a:extLst>
          </p:cNvPr>
          <p:cNvSpPr txBox="1">
            <a:spLocks/>
          </p:cNvSpPr>
          <p:nvPr/>
        </p:nvSpPr>
        <p:spPr>
          <a:xfrm>
            <a:off x="395288" y="1179514"/>
            <a:ext cx="6769100" cy="266154"/>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1" defTabSz="914400">
              <a:spcBef>
                <a:spcPts val="0"/>
              </a:spcBef>
            </a:pPr>
            <a:r>
              <a:rPr lang="it-IT" sz="2000" dirty="0">
                <a:solidFill>
                  <a:srgbClr val="C00000"/>
                </a:solidFill>
                <a:latin typeface="Arial Narrow" panose="020B0606020202030204" pitchFamily="34" charset="0"/>
              </a:rPr>
              <a:t>Indice dei contenuti</a:t>
            </a:r>
          </a:p>
        </p:txBody>
      </p:sp>
      <p:cxnSp>
        <p:nvCxnSpPr>
          <p:cNvPr id="7" name="Straight Connector 6">
            <a:extLst>
              <a:ext uri="{FF2B5EF4-FFF2-40B4-BE49-F238E27FC236}">
                <a16:creationId xmlns:a16="http://schemas.microsoft.com/office/drawing/2014/main" id="{1803B2B3-7DE1-456C-9D28-1DE6B03C2C82}"/>
              </a:ext>
            </a:extLst>
          </p:cNvPr>
          <p:cNvCxnSpPr/>
          <p:nvPr/>
        </p:nvCxnSpPr>
        <p:spPr>
          <a:xfrm>
            <a:off x="0" y="1670264"/>
            <a:ext cx="551916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 Placeholder 1">
            <a:extLst>
              <a:ext uri="{FF2B5EF4-FFF2-40B4-BE49-F238E27FC236}">
                <a16:creationId xmlns:a16="http://schemas.microsoft.com/office/drawing/2014/main" id="{D90FF311-C0D0-4F82-8D1D-247F533E0F8B}"/>
              </a:ext>
            </a:extLst>
          </p:cNvPr>
          <p:cNvSpPr txBox="1">
            <a:spLocks/>
          </p:cNvSpPr>
          <p:nvPr/>
        </p:nvSpPr>
        <p:spPr>
          <a:xfrm>
            <a:off x="923109" y="2436813"/>
            <a:ext cx="6241280" cy="378953"/>
          </a:xfrm>
          <a:prstGeom prst="rect">
            <a:avLst/>
          </a:prstGeom>
          <a:noFill/>
        </p:spPr>
        <p:txBody>
          <a:bodyPr lIns="0" tIns="0" rIns="0" bIns="0" anchor="ctr"/>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174625" lvl="1" defTabSz="914400">
              <a:spcBef>
                <a:spcPts val="0"/>
              </a:spcBef>
            </a:pPr>
            <a:r>
              <a:rPr lang="it-IT" sz="2000" dirty="0">
                <a:solidFill>
                  <a:srgbClr val="C00000"/>
                </a:solidFill>
                <a:latin typeface="Arial Narrow" panose="020B0606020202030204" pitchFamily="34" charset="0"/>
              </a:rPr>
              <a:t>Introduzione</a:t>
            </a:r>
          </a:p>
        </p:txBody>
      </p:sp>
      <p:sp>
        <p:nvSpPr>
          <p:cNvPr id="9" name="Text Placeholder 1">
            <a:extLst>
              <a:ext uri="{FF2B5EF4-FFF2-40B4-BE49-F238E27FC236}">
                <a16:creationId xmlns:a16="http://schemas.microsoft.com/office/drawing/2014/main" id="{1D606BF5-F39B-425F-89F8-D9F71151B7A3}"/>
              </a:ext>
            </a:extLst>
          </p:cNvPr>
          <p:cNvSpPr txBox="1">
            <a:spLocks/>
          </p:cNvSpPr>
          <p:nvPr/>
        </p:nvSpPr>
        <p:spPr>
          <a:xfrm>
            <a:off x="1410783" y="2941910"/>
            <a:ext cx="5760000" cy="378953"/>
          </a:xfrm>
          <a:prstGeom prst="rect">
            <a:avLst/>
          </a:prstGeom>
          <a:noFill/>
        </p:spPr>
        <p:txBody>
          <a:bodyPr lIns="0" tIns="0" rIns="0" bIns="0" anchor="ctr"/>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87313" lvl="1" defTabSz="914400">
              <a:spcBef>
                <a:spcPts val="0"/>
              </a:spcBef>
            </a:pPr>
            <a:r>
              <a:rPr lang="it-IT" sz="1100" b="0" dirty="0">
                <a:solidFill>
                  <a:schemeClr val="tx1">
                    <a:lumMod val="95000"/>
                    <a:lumOff val="5000"/>
                  </a:schemeClr>
                </a:solidFill>
                <a:latin typeface="Arial Narrow" panose="020B0606020202030204" pitchFamily="34" charset="0"/>
              </a:rPr>
              <a:t>Gli elementi qualificanti del conflitto di interessi</a:t>
            </a:r>
          </a:p>
        </p:txBody>
      </p:sp>
      <p:sp>
        <p:nvSpPr>
          <p:cNvPr id="11" name="Text Placeholder 1">
            <a:extLst>
              <a:ext uri="{FF2B5EF4-FFF2-40B4-BE49-F238E27FC236}">
                <a16:creationId xmlns:a16="http://schemas.microsoft.com/office/drawing/2014/main" id="{7730EF0A-2506-4EE4-BA63-075C2D9FFF33}"/>
              </a:ext>
            </a:extLst>
          </p:cNvPr>
          <p:cNvSpPr txBox="1">
            <a:spLocks/>
          </p:cNvSpPr>
          <p:nvPr/>
        </p:nvSpPr>
        <p:spPr>
          <a:xfrm>
            <a:off x="1410783" y="3453717"/>
            <a:ext cx="5760000" cy="378953"/>
          </a:xfrm>
          <a:prstGeom prst="rect">
            <a:avLst/>
          </a:prstGeom>
          <a:noFill/>
        </p:spPr>
        <p:txBody>
          <a:bodyPr lIns="0" tIns="0" rIns="0" bIns="0" anchor="ctr"/>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87313" lvl="1" defTabSz="914400">
              <a:spcBef>
                <a:spcPts val="0"/>
              </a:spcBef>
            </a:pPr>
            <a:r>
              <a:rPr lang="it-IT" sz="1100" b="0" dirty="0">
                <a:solidFill>
                  <a:schemeClr val="tx1">
                    <a:lumMod val="95000"/>
                    <a:lumOff val="5000"/>
                  </a:schemeClr>
                </a:solidFill>
                <a:latin typeface="Arial Narrow" panose="020B0606020202030204" pitchFamily="34" charset="0"/>
              </a:rPr>
              <a:t>Tipologie di conflitto: reale, potenziale, apparente </a:t>
            </a:r>
          </a:p>
        </p:txBody>
      </p:sp>
      <p:sp>
        <p:nvSpPr>
          <p:cNvPr id="12" name="TextBox 11">
            <a:extLst>
              <a:ext uri="{FF2B5EF4-FFF2-40B4-BE49-F238E27FC236}">
                <a16:creationId xmlns:a16="http://schemas.microsoft.com/office/drawing/2014/main" id="{0374395B-8BFD-4F0E-80EB-0B811AFECC9A}"/>
              </a:ext>
            </a:extLst>
          </p:cNvPr>
          <p:cNvSpPr txBox="1"/>
          <p:nvPr/>
        </p:nvSpPr>
        <p:spPr>
          <a:xfrm>
            <a:off x="6753497" y="3551561"/>
            <a:ext cx="365766" cy="261610"/>
          </a:xfrm>
          <a:prstGeom prst="rect">
            <a:avLst/>
          </a:prstGeom>
          <a:noFill/>
        </p:spPr>
        <p:txBody>
          <a:bodyPr wrap="square" rtlCol="0">
            <a:spAutoFit/>
          </a:bodyPr>
          <a:lstStyle/>
          <a:p>
            <a:pPr algn="ctr"/>
            <a:r>
              <a:rPr lang="en-US" sz="1100" b="1" dirty="0">
                <a:solidFill>
                  <a:srgbClr val="C00000"/>
                </a:solidFill>
                <a:latin typeface="Arial Narrow" panose="020B0606020202030204" pitchFamily="34" charset="0"/>
              </a:rPr>
              <a:t>12</a:t>
            </a:r>
          </a:p>
        </p:txBody>
      </p:sp>
      <p:sp>
        <p:nvSpPr>
          <p:cNvPr id="18" name="TextBox 17">
            <a:extLst>
              <a:ext uri="{FF2B5EF4-FFF2-40B4-BE49-F238E27FC236}">
                <a16:creationId xmlns:a16="http://schemas.microsoft.com/office/drawing/2014/main" id="{433A6267-F089-4F03-9563-8BC65E43090A}"/>
              </a:ext>
            </a:extLst>
          </p:cNvPr>
          <p:cNvSpPr txBox="1"/>
          <p:nvPr/>
        </p:nvSpPr>
        <p:spPr>
          <a:xfrm>
            <a:off x="6753497" y="3044350"/>
            <a:ext cx="365766" cy="261610"/>
          </a:xfrm>
          <a:prstGeom prst="rect">
            <a:avLst/>
          </a:prstGeom>
          <a:noFill/>
        </p:spPr>
        <p:txBody>
          <a:bodyPr wrap="square" rtlCol="0">
            <a:spAutoFit/>
          </a:bodyPr>
          <a:lstStyle/>
          <a:p>
            <a:pPr algn="ctr"/>
            <a:r>
              <a:rPr lang="en-US" sz="1100" b="1" dirty="0">
                <a:solidFill>
                  <a:srgbClr val="C00000"/>
                </a:solidFill>
                <a:latin typeface="Arial Narrow" panose="020B0606020202030204" pitchFamily="34" charset="0"/>
              </a:rPr>
              <a:t>6</a:t>
            </a:r>
          </a:p>
        </p:txBody>
      </p:sp>
      <p:sp>
        <p:nvSpPr>
          <p:cNvPr id="19" name="TextBox 18">
            <a:extLst>
              <a:ext uri="{FF2B5EF4-FFF2-40B4-BE49-F238E27FC236}">
                <a16:creationId xmlns:a16="http://schemas.microsoft.com/office/drawing/2014/main" id="{62802B53-F6F7-4405-9947-848CD4D494F3}"/>
              </a:ext>
            </a:extLst>
          </p:cNvPr>
          <p:cNvSpPr txBox="1"/>
          <p:nvPr/>
        </p:nvSpPr>
        <p:spPr>
          <a:xfrm>
            <a:off x="6753497" y="2533615"/>
            <a:ext cx="365766" cy="261610"/>
          </a:xfrm>
          <a:prstGeom prst="rect">
            <a:avLst/>
          </a:prstGeom>
          <a:noFill/>
        </p:spPr>
        <p:txBody>
          <a:bodyPr wrap="square" rtlCol="0">
            <a:spAutoFit/>
          </a:bodyPr>
          <a:lstStyle/>
          <a:p>
            <a:pPr algn="ctr"/>
            <a:r>
              <a:rPr lang="en-US" sz="1100" b="1" dirty="0">
                <a:solidFill>
                  <a:srgbClr val="C00000"/>
                </a:solidFill>
                <a:latin typeface="Arial Narrow" panose="020B0606020202030204" pitchFamily="34" charset="0"/>
              </a:rPr>
              <a:t>4</a:t>
            </a:r>
          </a:p>
        </p:txBody>
      </p:sp>
      <p:cxnSp>
        <p:nvCxnSpPr>
          <p:cNvPr id="28" name="Straight Connector 27">
            <a:extLst>
              <a:ext uri="{FF2B5EF4-FFF2-40B4-BE49-F238E27FC236}">
                <a16:creationId xmlns:a16="http://schemas.microsoft.com/office/drawing/2014/main" id="{38B8D379-D957-4E38-AB8F-03FEB87AF8FE}"/>
              </a:ext>
            </a:extLst>
          </p:cNvPr>
          <p:cNvCxnSpPr/>
          <p:nvPr/>
        </p:nvCxnSpPr>
        <p:spPr>
          <a:xfrm>
            <a:off x="1451805" y="3387290"/>
            <a:ext cx="5220000" cy="0"/>
          </a:xfrm>
          <a:prstGeom prst="line">
            <a:avLst/>
          </a:prstGeom>
          <a:ln w="31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5DB5546-7498-4CE0-9BDD-C024883DDF43}"/>
              </a:ext>
            </a:extLst>
          </p:cNvPr>
          <p:cNvCxnSpPr/>
          <p:nvPr/>
        </p:nvCxnSpPr>
        <p:spPr>
          <a:xfrm>
            <a:off x="1451805" y="3899097"/>
            <a:ext cx="5220000" cy="0"/>
          </a:xfrm>
          <a:prstGeom prst="line">
            <a:avLst/>
          </a:prstGeom>
          <a:ln w="3175">
            <a:solidFill>
              <a:srgbClr val="C0000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FF70D7B-CCB1-4138-B121-18E904D4B037}"/>
              </a:ext>
            </a:extLst>
          </p:cNvPr>
          <p:cNvSpPr txBox="1"/>
          <p:nvPr/>
        </p:nvSpPr>
        <p:spPr>
          <a:xfrm>
            <a:off x="966505" y="2936593"/>
            <a:ext cx="365766" cy="400110"/>
          </a:xfrm>
          <a:prstGeom prst="rect">
            <a:avLst/>
          </a:prstGeom>
          <a:noFill/>
        </p:spPr>
        <p:txBody>
          <a:bodyPr wrap="square" rtlCol="0">
            <a:spAutoFit/>
          </a:bodyPr>
          <a:lstStyle/>
          <a:p>
            <a:pPr algn="ctr"/>
            <a:r>
              <a:rPr lang="en-US" sz="2000" b="1" dirty="0">
                <a:solidFill>
                  <a:srgbClr val="C00000"/>
                </a:solidFill>
                <a:latin typeface="Arial Narrow" panose="020B0606020202030204" pitchFamily="34" charset="0"/>
              </a:rPr>
              <a:t>1.</a:t>
            </a:r>
          </a:p>
        </p:txBody>
      </p:sp>
      <p:sp>
        <p:nvSpPr>
          <p:cNvPr id="36" name="TextBox 35">
            <a:extLst>
              <a:ext uri="{FF2B5EF4-FFF2-40B4-BE49-F238E27FC236}">
                <a16:creationId xmlns:a16="http://schemas.microsoft.com/office/drawing/2014/main" id="{CFB5204C-5335-4189-B4E0-BC927F0789A9}"/>
              </a:ext>
            </a:extLst>
          </p:cNvPr>
          <p:cNvSpPr txBox="1"/>
          <p:nvPr/>
        </p:nvSpPr>
        <p:spPr>
          <a:xfrm>
            <a:off x="966505" y="3436428"/>
            <a:ext cx="365766" cy="400110"/>
          </a:xfrm>
          <a:prstGeom prst="rect">
            <a:avLst/>
          </a:prstGeom>
          <a:noFill/>
        </p:spPr>
        <p:txBody>
          <a:bodyPr wrap="square" rtlCol="0">
            <a:spAutoFit/>
          </a:bodyPr>
          <a:lstStyle/>
          <a:p>
            <a:pPr algn="ctr"/>
            <a:r>
              <a:rPr lang="en-US" sz="2000" b="1" dirty="0">
                <a:solidFill>
                  <a:srgbClr val="C00000"/>
                </a:solidFill>
                <a:latin typeface="Arial Narrow" panose="020B0606020202030204" pitchFamily="34" charset="0"/>
              </a:rPr>
              <a:t>2.</a:t>
            </a:r>
          </a:p>
        </p:txBody>
      </p:sp>
      <p:cxnSp>
        <p:nvCxnSpPr>
          <p:cNvPr id="45" name="Straight Connector 44">
            <a:extLst>
              <a:ext uri="{FF2B5EF4-FFF2-40B4-BE49-F238E27FC236}">
                <a16:creationId xmlns:a16="http://schemas.microsoft.com/office/drawing/2014/main" id="{869A72EE-6F0E-4077-B41A-DBB43105F690}"/>
              </a:ext>
            </a:extLst>
          </p:cNvPr>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A53606F-07D6-4BB7-8E8C-909F8AD598FD}"/>
              </a:ext>
            </a:extLst>
          </p:cNvPr>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0962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lvl="1" algn="just" defTabSz="914400">
              <a:spcBef>
                <a:spcPts val="0"/>
              </a:spcBef>
            </a:pPr>
            <a:r>
              <a:rPr lang="it-IT" sz="2000" dirty="0">
                <a:solidFill>
                  <a:srgbClr val="C00000"/>
                </a:solidFill>
                <a:latin typeface="Arial Narrow" panose="020B0606020202030204" pitchFamily="34" charset="0"/>
              </a:rPr>
              <a:t>Introduzione</a:t>
            </a:r>
          </a:p>
          <a:p>
            <a:pPr lvl="1" algn="just">
              <a:spcBef>
                <a:spcPts val="0"/>
              </a:spcBef>
            </a:pPr>
            <a:endParaRPr lang="it-IT" sz="2000" dirty="0">
              <a:solidFill>
                <a:srgbClr val="FFD200"/>
              </a:solidFill>
            </a:endParaRPr>
          </a:p>
          <a:p>
            <a:pPr algn="just"/>
            <a:r>
              <a:rPr lang="it-IT" sz="1100" dirty="0">
                <a:latin typeface="Arial Narrow" panose="020B0606020202030204" pitchFamily="34" charset="0"/>
              </a:rPr>
              <a:t>Il contesto normativo nazionale non è scevro di previsioni in materia di conflitto di interessi con particolare riferimento agli organi di vertice che, come noto, rappresentano i soggetti maggiormente esposti al rischio di “interferenze”. </a:t>
            </a:r>
          </a:p>
          <a:p>
            <a:pPr algn="just"/>
            <a:r>
              <a:rPr lang="it-IT" sz="1100" dirty="0">
                <a:latin typeface="Arial Narrow" panose="020B0606020202030204" pitchFamily="34" charset="0"/>
              </a:rPr>
              <a:t>Tuttavia, nonostante gli interventi del Legislatore nazionale, ad oggi né la disciplina privatistica né quella pubblicistica contengono una definizione univoca del conflitto di interessi, non fornendo indicazioni operative ai soggetti che sono chiamati ad assumere decisioni atte a garantire il buon funzionamento delle organizzazioni cui appartengono. </a:t>
            </a:r>
          </a:p>
          <a:p>
            <a:pPr algn="just"/>
            <a:r>
              <a:rPr lang="it-IT" sz="1100" dirty="0">
                <a:latin typeface="Arial Narrow" panose="020B0606020202030204" pitchFamily="34" charset="0"/>
              </a:rPr>
              <a:t>La disciplina del conflitto di interessi è delineata principalmente:</a:t>
            </a:r>
          </a:p>
          <a:p>
            <a:pPr marL="352425" indent="-169863" algn="just"/>
            <a:r>
              <a:rPr lang="it-IT" sz="1100" dirty="0">
                <a:latin typeface="Arial Narrow" panose="020B0606020202030204" pitchFamily="34" charset="0"/>
              </a:rPr>
              <a:t>(i) sul versante privatistico, dalle disposizioni di cui al Codice Civile e, nel dettaglio:</a:t>
            </a:r>
          </a:p>
          <a:p>
            <a:pPr marL="534988" indent="-174625" algn="just"/>
            <a:r>
              <a:rPr lang="it-IT" sz="1100" dirty="0">
                <a:latin typeface="Arial Narrow" panose="020B0606020202030204" pitchFamily="34" charset="0"/>
              </a:rPr>
              <a:t>(a)	dall’art. 1394 in relazione alla disciplina del conflitto di interessi in sede di negoziazione e stipula di contratti di diritto privato;</a:t>
            </a:r>
          </a:p>
          <a:p>
            <a:pPr marL="534988" indent="-174625" algn="just"/>
            <a:r>
              <a:rPr lang="it-IT" sz="1100" dirty="0">
                <a:latin typeface="Arial Narrow" panose="020B0606020202030204" pitchFamily="34" charset="0"/>
              </a:rPr>
              <a:t>(b)	dagli artt. 2373, 2391 e 2475 ter, recanti la disciplina del fenomeno in seno agli organi di </a:t>
            </a:r>
            <a:r>
              <a:rPr lang="it-IT" sz="1100" dirty="0" err="1">
                <a:latin typeface="Arial Narrow" panose="020B0606020202030204" pitchFamily="34" charset="0"/>
              </a:rPr>
              <a:t>governance</a:t>
            </a:r>
            <a:r>
              <a:rPr lang="it-IT" sz="1100" dirty="0">
                <a:latin typeface="Arial Narrow" panose="020B0606020202030204" pitchFamily="34" charset="0"/>
              </a:rPr>
              <a:t> di Società per Azioni e Società a responsabilità limitata;</a:t>
            </a:r>
          </a:p>
          <a:p>
            <a:pPr marL="534988" indent="-174625" algn="just"/>
            <a:r>
              <a:rPr lang="it-IT" sz="1100" dirty="0">
                <a:latin typeface="Arial Narrow" panose="020B0606020202030204" pitchFamily="34" charset="0"/>
              </a:rPr>
              <a:t>(c)	dall’art. 2629-bis, recante la disciplina dell’omessa comunicazione di conflitti di interesse da parte di amministratori o componenti del consiglio di gestione di una società con titoli quotati in mercati regolamentati.</a:t>
            </a:r>
          </a:p>
          <a:p>
            <a:pPr marL="352425" indent="-169863" algn="just"/>
            <a:r>
              <a:rPr lang="it-IT" sz="1100" dirty="0">
                <a:latin typeface="Arial Narrow" panose="020B0606020202030204" pitchFamily="34" charset="0"/>
              </a:rPr>
              <a:t>(ii)	sul versante pubblicistico:</a:t>
            </a:r>
          </a:p>
          <a:p>
            <a:pPr marL="534988" indent="-174625" algn="just"/>
            <a:r>
              <a:rPr lang="it-IT" sz="1100" dirty="0">
                <a:latin typeface="Arial Narrow" panose="020B0606020202030204" pitchFamily="34" charset="0"/>
              </a:rPr>
              <a:t>(a)	dall’art. 6 bis della Legge n. 241/1990 recante l’obbligo di astensione del responsabile del procedimento in caso di conflitto di interessi;</a:t>
            </a:r>
          </a:p>
          <a:p>
            <a:pPr marL="534988" indent="-174625" algn="just"/>
            <a:r>
              <a:rPr lang="it-IT" sz="1100" dirty="0">
                <a:latin typeface="Arial Narrow" panose="020B0606020202030204" pitchFamily="34" charset="0"/>
              </a:rPr>
              <a:t>(b)	dal DPR n. 62/2013 “Regolamento recante codice di comportamento dei dipendenti pubblici” che dedica plurime disposizioni alla disciplina del conflitto di interessi (tra le tante, gli artt. 6 e 7 aventi ad oggetto, rispettivamente, l’obbligo di astensione e il dovere di segnalazione gravante in capo ai dipendenti pubblici);</a:t>
            </a:r>
          </a:p>
          <a:p>
            <a:pPr marL="534988" indent="-174625" algn="just"/>
            <a:r>
              <a:rPr lang="it-IT" sz="1100" dirty="0">
                <a:latin typeface="Arial Narrow" panose="020B0606020202030204" pitchFamily="34" charset="0"/>
              </a:rPr>
              <a:t>(c)	dalla Legge n. 190/2012 rubricata “Disposizioni per la prevenzione e la repressione della corruzione e dell'illegalità nella pubblica amministrazione”;</a:t>
            </a:r>
          </a:p>
          <a:p>
            <a:pPr marL="534988" indent="-174625" algn="just"/>
            <a:r>
              <a:rPr lang="it-IT" sz="1100" dirty="0">
                <a:latin typeface="Arial Narrow" panose="020B0606020202030204" pitchFamily="34" charset="0"/>
              </a:rPr>
              <a:t>(d)	dall’art. 53, co. 14 del </a:t>
            </a:r>
            <a:r>
              <a:rPr lang="it-IT" sz="1100" dirty="0" err="1">
                <a:latin typeface="Arial Narrow" panose="020B0606020202030204" pitchFamily="34" charset="0"/>
              </a:rPr>
              <a:t>D.Lgs</a:t>
            </a:r>
            <a:r>
              <a:rPr lang="it-IT" sz="1100" dirty="0">
                <a:latin typeface="Arial Narrow" panose="020B0606020202030204" pitchFamily="34" charset="0"/>
              </a:rPr>
              <a:t> n. 165/2001 in materia di incompatibilità e divieto di cumulo di impieghi e incarichi gravante sui dipendenti pubblici;</a:t>
            </a:r>
          </a:p>
          <a:p>
            <a:pPr marL="534988" indent="-174625" algn="just"/>
            <a:r>
              <a:rPr lang="it-IT" sz="1100" dirty="0">
                <a:latin typeface="Arial Narrow" panose="020B0606020202030204" pitchFamily="34" charset="0"/>
              </a:rPr>
              <a:t>(e)	dal recente art. 42 del </a:t>
            </a:r>
            <a:r>
              <a:rPr lang="it-IT" sz="1100" dirty="0" err="1">
                <a:latin typeface="Arial Narrow" panose="020B0606020202030204" pitchFamily="34" charset="0"/>
              </a:rPr>
              <a:t>D.Lgs</a:t>
            </a:r>
            <a:r>
              <a:rPr lang="it-IT" sz="1100" dirty="0">
                <a:latin typeface="Arial Narrow" panose="020B0606020202030204" pitchFamily="34" charset="0"/>
              </a:rPr>
              <a:t> n. 50/2016 (Codice dei Contratti Pubblici) rubricato proprio “conflitti di interesse” e a mente del quale “le stazioni appaltanti prevedono misure adeguate per contrastare le frodi e la corruzione nonché per individuare, prevenire e risolvere in modo efficace ogni ipotesi di conflitto di interessi nello svolgimento delle procedure di aggiudicazione degli appalti e delle concessioni, in modo da evitare qualsiasi distorsione della concorrenza e garantire la parità di trattamento di tutti gli operatori economici”;</a:t>
            </a:r>
          </a:p>
          <a:p>
            <a:pPr marL="534988" indent="-174625" algn="just"/>
            <a:r>
              <a:rPr lang="it-IT" sz="1100" dirty="0">
                <a:latin typeface="Arial Narrow" panose="020B0606020202030204" pitchFamily="34" charset="0"/>
              </a:rPr>
              <a:t>(f)	dalle linee guida dell’ANAC non ancora approvate in via definitiva e recanti “Individuazione e gestione dei conflitti di interesse nelle procedure di affidamento di contratti pubblici”.</a:t>
            </a:r>
          </a:p>
          <a:p>
            <a:pPr algn="just"/>
            <a:r>
              <a:rPr lang="it-IT" sz="1100" dirty="0">
                <a:latin typeface="Arial Narrow" panose="020B0606020202030204" pitchFamily="34" charset="0"/>
              </a:rPr>
              <a:t>Per tanto si evince che ad oggi il conflitto di interessi non è normato da fonti primarie dedicate. </a:t>
            </a:r>
          </a:p>
          <a:p>
            <a:pPr algn="just"/>
            <a:r>
              <a:rPr lang="it-IT" sz="1100" dirty="0">
                <a:latin typeface="Arial Narrow" panose="020B0606020202030204" pitchFamily="34" charset="0"/>
              </a:rPr>
              <a:t>Allo stesso tempo la regolamentazione di secondo livello (c.d. soft law) e la produzione dottrinale raramente forniscono declinazioni pratiche del fenomeno da applicare ai processi operativi tipici di qualsivoglia organizzazione aziendale (es. </a:t>
            </a:r>
            <a:r>
              <a:rPr lang="it-IT" sz="1100" dirty="0" err="1">
                <a:latin typeface="Arial Narrow" panose="020B0606020202030204" pitchFamily="34" charset="0"/>
              </a:rPr>
              <a:t>procurement</a:t>
            </a:r>
            <a:r>
              <a:rPr lang="it-IT" sz="1100" dirty="0">
                <a:latin typeface="Arial Narrow" panose="020B0606020202030204" pitchFamily="34" charset="0"/>
              </a:rPr>
              <a:t>, selezione e assunzione del personale).</a:t>
            </a:r>
          </a:p>
        </p:txBody>
      </p:sp>
      <p:cxnSp>
        <p:nvCxnSpPr>
          <p:cNvPr id="4" name="Straight Connector 3"/>
          <p:cNvCxnSpPr/>
          <p:nvPr/>
        </p:nvCxnSpPr>
        <p:spPr>
          <a:xfrm>
            <a:off x="0" y="1670264"/>
            <a:ext cx="551916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54F8689-7281-4F89-BEFB-FF8BA517E11B}"/>
              </a:ext>
            </a:extLst>
          </p:cNvPr>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3D1EFFA-A342-405F-A36A-7E780186A1AB}"/>
              </a:ext>
            </a:extLst>
          </p:cNvPr>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4017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16B1BC6-2608-46F7-9746-5B1EC4A35D5F}"/>
              </a:ext>
            </a:extLst>
          </p:cNvPr>
          <p:cNvSpPr/>
          <p:nvPr/>
        </p:nvSpPr>
        <p:spPr>
          <a:xfrm>
            <a:off x="395288" y="2961744"/>
            <a:ext cx="6769100" cy="3411964"/>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EYInterstate Light" panose="02000506000000020004" pitchFamily="2" charset="0"/>
            </a:endParaRPr>
          </a:p>
        </p:txBody>
      </p:sp>
      <p:grpSp>
        <p:nvGrpSpPr>
          <p:cNvPr id="12" name="Group 11"/>
          <p:cNvGrpSpPr/>
          <p:nvPr/>
        </p:nvGrpSpPr>
        <p:grpSpPr>
          <a:xfrm>
            <a:off x="879231" y="3079213"/>
            <a:ext cx="5791200" cy="3114022"/>
            <a:chOff x="1731146" y="442153"/>
            <a:chExt cx="8565120" cy="3991797"/>
          </a:xfrm>
        </p:grpSpPr>
        <p:sp>
          <p:nvSpPr>
            <p:cNvPr id="3" name="Rectangle 2">
              <a:extLst>
                <a:ext uri="{FF2B5EF4-FFF2-40B4-BE49-F238E27FC236}">
                  <a16:creationId xmlns:a16="http://schemas.microsoft.com/office/drawing/2014/main" id="{97A4A309-A489-443F-AA27-A0B67011BF59}"/>
                </a:ext>
              </a:extLst>
            </p:cNvPr>
            <p:cNvSpPr/>
            <p:nvPr/>
          </p:nvSpPr>
          <p:spPr>
            <a:xfrm>
              <a:off x="1731146" y="2279825"/>
              <a:ext cx="3400176" cy="849746"/>
            </a:xfrm>
            <a:prstGeom prst="rect">
              <a:avLst/>
            </a:prstGeom>
            <a:solidFill>
              <a:schemeClr val="bg1">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bg1"/>
                  </a:solidFill>
                  <a:latin typeface="Arial Narrow" panose="020B0606020202030204" pitchFamily="34" charset="0"/>
                  <a:cs typeface="Times New Roman" panose="02020603050405020304" pitchFamily="18" charset="0"/>
                </a:rPr>
                <a:t>Patrimonio</a:t>
              </a:r>
              <a:r>
                <a:rPr lang="en-US" sz="1200" dirty="0">
                  <a:solidFill>
                    <a:schemeClr val="bg1"/>
                  </a:solidFill>
                  <a:latin typeface="Arial Narrow" panose="020B0606020202030204" pitchFamily="34" charset="0"/>
                  <a:cs typeface="Times New Roman" panose="02020603050405020304" pitchFamily="18" charset="0"/>
                </a:rPr>
                <a:t> </a:t>
              </a:r>
              <a:r>
                <a:rPr lang="en-US" sz="1200" dirty="0" err="1">
                  <a:solidFill>
                    <a:schemeClr val="bg1"/>
                  </a:solidFill>
                  <a:latin typeface="Arial Narrow" panose="020B0606020202030204" pitchFamily="34" charset="0"/>
                  <a:cs typeface="Times New Roman" panose="02020603050405020304" pitchFamily="18" charset="0"/>
                </a:rPr>
                <a:t>aziendale</a:t>
              </a:r>
              <a:endParaRPr lang="en-US" sz="1200" dirty="0">
                <a:solidFill>
                  <a:schemeClr val="bg1"/>
                </a:solidFill>
                <a:latin typeface="Arial Narrow" panose="020B0606020202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38DD4A10-674B-4E1A-89C0-7DCB0D518BB4}"/>
                </a:ext>
              </a:extLst>
            </p:cNvPr>
            <p:cNvSpPr/>
            <p:nvPr/>
          </p:nvSpPr>
          <p:spPr>
            <a:xfrm>
              <a:off x="1731146" y="1223384"/>
              <a:ext cx="3400176" cy="849746"/>
            </a:xfrm>
            <a:prstGeom prst="rect">
              <a:avLst/>
            </a:prstGeom>
            <a:solidFill>
              <a:schemeClr val="bg1">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bg1"/>
                  </a:solidFill>
                  <a:latin typeface="Arial Narrow" panose="020B0606020202030204" pitchFamily="34" charset="0"/>
                  <a:cs typeface="Times New Roman" panose="02020603050405020304" pitchFamily="18" charset="0"/>
                </a:rPr>
                <a:t>Reputazione</a:t>
              </a:r>
              <a:endParaRPr lang="en-US" sz="1200" dirty="0">
                <a:solidFill>
                  <a:schemeClr val="bg1"/>
                </a:solidFill>
                <a:latin typeface="Arial Narrow" panose="020B0606020202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F86F6AB2-11F8-4021-A8CD-C801B1BBF304}"/>
                </a:ext>
              </a:extLst>
            </p:cNvPr>
            <p:cNvSpPr/>
            <p:nvPr/>
          </p:nvSpPr>
          <p:spPr>
            <a:xfrm>
              <a:off x="6896084" y="2279825"/>
              <a:ext cx="3400182" cy="849746"/>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Narrow" panose="020B0606020202030204" pitchFamily="34" charset="0"/>
                  <a:cs typeface="Times New Roman" panose="02020603050405020304" pitchFamily="18" charset="0"/>
                </a:rPr>
                <a:t>Per </a:t>
              </a:r>
              <a:r>
                <a:rPr lang="en-US" sz="1200" dirty="0" err="1">
                  <a:solidFill>
                    <a:schemeClr val="tx1"/>
                  </a:solidFill>
                  <a:latin typeface="Arial Narrow" panose="020B0606020202030204" pitchFamily="34" charset="0"/>
                  <a:cs typeface="Times New Roman" panose="02020603050405020304" pitchFamily="18" charset="0"/>
                </a:rPr>
                <a:t>gli</a:t>
              </a:r>
              <a:r>
                <a:rPr lang="en-US" sz="1200" dirty="0">
                  <a:solidFill>
                    <a:schemeClr val="tx1"/>
                  </a:solidFill>
                  <a:latin typeface="Arial Narrow" panose="020B0606020202030204" pitchFamily="34" charset="0"/>
                  <a:cs typeface="Times New Roman" panose="02020603050405020304" pitchFamily="18" charset="0"/>
                </a:rPr>
                <a:t> Stakeholder</a:t>
              </a:r>
            </a:p>
          </p:txBody>
        </p:sp>
        <p:sp>
          <p:nvSpPr>
            <p:cNvPr id="6" name="Rectangle 5">
              <a:extLst>
                <a:ext uri="{FF2B5EF4-FFF2-40B4-BE49-F238E27FC236}">
                  <a16:creationId xmlns:a16="http://schemas.microsoft.com/office/drawing/2014/main" id="{B7B0E929-419D-4821-A59E-3D6FF07481C1}"/>
                </a:ext>
              </a:extLst>
            </p:cNvPr>
            <p:cNvSpPr/>
            <p:nvPr/>
          </p:nvSpPr>
          <p:spPr>
            <a:xfrm>
              <a:off x="6896084" y="1223384"/>
              <a:ext cx="3400182" cy="849746"/>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Narrow" panose="020B0606020202030204" pitchFamily="34" charset="0"/>
                  <a:cs typeface="Times New Roman" panose="02020603050405020304" pitchFamily="18" charset="0"/>
                </a:rPr>
                <a:t>Per </a:t>
              </a:r>
              <a:r>
                <a:rPr lang="en-US" sz="1200" dirty="0" err="1">
                  <a:solidFill>
                    <a:schemeClr val="tx1"/>
                  </a:solidFill>
                  <a:latin typeface="Arial Narrow" panose="020B0606020202030204" pitchFamily="34" charset="0"/>
                  <a:cs typeface="Times New Roman" panose="02020603050405020304" pitchFamily="18" charset="0"/>
                </a:rPr>
                <a:t>l’organizzazione</a:t>
              </a:r>
              <a:endParaRPr lang="en-US" sz="1200" dirty="0">
                <a:solidFill>
                  <a:schemeClr val="tx1"/>
                </a:solidFill>
                <a:latin typeface="Arial Narrow" panose="020B0606020202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FD559E4C-85E0-47FD-B622-A9F755D71F35}"/>
                </a:ext>
              </a:extLst>
            </p:cNvPr>
            <p:cNvSpPr/>
            <p:nvPr/>
          </p:nvSpPr>
          <p:spPr>
            <a:xfrm>
              <a:off x="1731146" y="3568568"/>
              <a:ext cx="8565119" cy="426386"/>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bg1"/>
                  </a:solidFill>
                  <a:latin typeface="Arial Narrow" panose="020B0606020202030204" pitchFamily="34" charset="0"/>
                  <a:cs typeface="Times New Roman" panose="02020603050405020304" pitchFamily="18" charset="0"/>
                </a:rPr>
                <a:t>Regolamentazione</a:t>
              </a:r>
              <a:r>
                <a:rPr lang="en-US" sz="1200" dirty="0">
                  <a:solidFill>
                    <a:schemeClr val="bg1"/>
                  </a:solidFill>
                  <a:latin typeface="Arial Narrow" panose="020B0606020202030204" pitchFamily="34" charset="0"/>
                  <a:cs typeface="Times New Roman" panose="02020603050405020304" pitchFamily="18" charset="0"/>
                </a:rPr>
                <a:t> </a:t>
              </a:r>
              <a:r>
                <a:rPr lang="en-US" sz="1200" dirty="0" err="1">
                  <a:solidFill>
                    <a:schemeClr val="bg1"/>
                  </a:solidFill>
                  <a:latin typeface="Arial Narrow" panose="020B0606020202030204" pitchFamily="34" charset="0"/>
                  <a:cs typeface="Times New Roman" panose="02020603050405020304" pitchFamily="18" charset="0"/>
                </a:rPr>
                <a:t>conflitto</a:t>
              </a:r>
              <a:r>
                <a:rPr lang="en-US" sz="1200" dirty="0">
                  <a:solidFill>
                    <a:schemeClr val="bg1"/>
                  </a:solidFill>
                  <a:latin typeface="Arial Narrow" panose="020B0606020202030204" pitchFamily="34" charset="0"/>
                  <a:cs typeface="Times New Roman" panose="02020603050405020304" pitchFamily="18" charset="0"/>
                </a:rPr>
                <a:t> di </a:t>
              </a:r>
              <a:r>
                <a:rPr lang="en-US" sz="1200" dirty="0" err="1">
                  <a:solidFill>
                    <a:schemeClr val="bg1"/>
                  </a:solidFill>
                  <a:latin typeface="Arial Narrow" panose="020B0606020202030204" pitchFamily="34" charset="0"/>
                  <a:cs typeface="Times New Roman" panose="02020603050405020304" pitchFamily="18" charset="0"/>
                </a:rPr>
                <a:t>interessi</a:t>
              </a:r>
              <a:r>
                <a:rPr lang="en-US" sz="1200" dirty="0">
                  <a:solidFill>
                    <a:schemeClr val="bg1"/>
                  </a:solidFill>
                  <a:latin typeface="Arial Narrow" panose="020B0606020202030204" pitchFamily="34" charset="0"/>
                  <a:cs typeface="Times New Roman" panose="02020603050405020304" pitchFamily="18" charset="0"/>
                </a:rPr>
                <a:t> </a:t>
              </a:r>
              <a:r>
                <a:rPr lang="en-US" sz="1200" dirty="0" err="1">
                  <a:solidFill>
                    <a:schemeClr val="bg1"/>
                  </a:solidFill>
                  <a:latin typeface="Arial Narrow" panose="020B0606020202030204" pitchFamily="34" charset="0"/>
                  <a:cs typeface="Times New Roman" panose="02020603050405020304" pitchFamily="18" charset="0"/>
                </a:rPr>
                <a:t>operativi</a:t>
              </a:r>
              <a:endParaRPr lang="en-US" sz="1200" dirty="0">
                <a:solidFill>
                  <a:schemeClr val="bg1"/>
                </a:solidFill>
                <a:latin typeface="Arial Narrow" panose="020B0606020202030204" pitchFamily="34" charset="0"/>
                <a:cs typeface="Times New Roman" panose="02020603050405020304" pitchFamily="18" charset="0"/>
              </a:endParaRPr>
            </a:p>
          </p:txBody>
        </p:sp>
        <p:sp>
          <p:nvSpPr>
            <p:cNvPr id="8" name="Isosceles Triangle 7">
              <a:extLst>
                <a:ext uri="{FF2B5EF4-FFF2-40B4-BE49-F238E27FC236}">
                  <a16:creationId xmlns:a16="http://schemas.microsoft.com/office/drawing/2014/main" id="{45AF9E49-8847-4EE3-AE20-A90AE4B66F4D}"/>
                </a:ext>
              </a:extLst>
            </p:cNvPr>
            <p:cNvSpPr/>
            <p:nvPr/>
          </p:nvSpPr>
          <p:spPr>
            <a:xfrm>
              <a:off x="5316812" y="4101485"/>
              <a:ext cx="1393785" cy="332465"/>
            </a:xfrm>
            <a:prstGeom prst="triangle">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a:solidFill>
                  <a:schemeClr val="tx1"/>
                </a:solidFill>
                <a:latin typeface="Arial Narrow" panose="020B0606020202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0BEF83AF-F3C0-4C02-BD01-D835DBFC72F9}"/>
                </a:ext>
              </a:extLst>
            </p:cNvPr>
            <p:cNvSpPr txBox="1"/>
            <p:nvPr/>
          </p:nvSpPr>
          <p:spPr>
            <a:xfrm>
              <a:off x="1731146" y="575167"/>
              <a:ext cx="3400176" cy="399041"/>
            </a:xfrm>
            <a:prstGeom prst="rect">
              <a:avLst/>
            </a:prstGeom>
            <a:noFill/>
          </p:spPr>
          <p:txBody>
            <a:bodyPr wrap="square" rtlCol="0">
              <a:spAutoFit/>
            </a:bodyPr>
            <a:lstStyle/>
            <a:p>
              <a:pPr algn="ctr"/>
              <a:r>
                <a:rPr lang="it-IT" sz="1200" i="1" dirty="0">
                  <a:latin typeface="Arial Narrow" panose="020B0606020202030204" pitchFamily="34" charset="0"/>
                </a:rPr>
                <a:t>Salvaguardia dell’organizzazione</a:t>
              </a:r>
            </a:p>
          </p:txBody>
        </p:sp>
        <p:sp>
          <p:nvSpPr>
            <p:cNvPr id="10" name="TextBox 9">
              <a:extLst>
                <a:ext uri="{FF2B5EF4-FFF2-40B4-BE49-F238E27FC236}">
                  <a16:creationId xmlns:a16="http://schemas.microsoft.com/office/drawing/2014/main" id="{7DE464A2-780C-4D56-BCE1-B59009F4CA99}"/>
                </a:ext>
              </a:extLst>
            </p:cNvPr>
            <p:cNvSpPr txBox="1"/>
            <p:nvPr/>
          </p:nvSpPr>
          <p:spPr>
            <a:xfrm>
              <a:off x="6896086" y="442153"/>
              <a:ext cx="3332605" cy="665068"/>
            </a:xfrm>
            <a:prstGeom prst="rect">
              <a:avLst/>
            </a:prstGeom>
            <a:noFill/>
          </p:spPr>
          <p:txBody>
            <a:bodyPr wrap="square" rtlCol="0">
              <a:spAutoFit/>
            </a:bodyPr>
            <a:lstStyle/>
            <a:p>
              <a:pPr algn="ctr"/>
              <a:r>
                <a:rPr lang="it-IT" sz="1200" i="1" dirty="0">
                  <a:latin typeface="Arial Narrow" panose="020B0606020202030204" pitchFamily="34" charset="0"/>
                </a:rPr>
                <a:t>Valore aggiunto a </a:t>
              </a:r>
            </a:p>
            <a:p>
              <a:pPr algn="ctr"/>
              <a:r>
                <a:rPr lang="it-IT" sz="1200" i="1" dirty="0">
                  <a:latin typeface="Arial Narrow" panose="020B0606020202030204" pitchFamily="34" charset="0"/>
                </a:rPr>
                <a:t>cui si rinuncia</a:t>
              </a:r>
            </a:p>
          </p:txBody>
        </p:sp>
        <p:sp>
          <p:nvSpPr>
            <p:cNvPr id="11" name="TextBox 10">
              <a:extLst>
                <a:ext uri="{FF2B5EF4-FFF2-40B4-BE49-F238E27FC236}">
                  <a16:creationId xmlns:a16="http://schemas.microsoft.com/office/drawing/2014/main" id="{D52AFB01-9504-4FC0-8F1D-7F99885E04AD}"/>
                </a:ext>
              </a:extLst>
            </p:cNvPr>
            <p:cNvSpPr txBox="1"/>
            <p:nvPr/>
          </p:nvSpPr>
          <p:spPr>
            <a:xfrm>
              <a:off x="5131324" y="1959194"/>
              <a:ext cx="1764761" cy="399041"/>
            </a:xfrm>
            <a:prstGeom prst="rect">
              <a:avLst/>
            </a:prstGeom>
            <a:noFill/>
          </p:spPr>
          <p:txBody>
            <a:bodyPr wrap="square" rtlCol="0">
              <a:spAutoFit/>
            </a:bodyPr>
            <a:lstStyle/>
            <a:p>
              <a:pPr algn="ctr"/>
              <a:r>
                <a:rPr lang="it-IT" sz="1200" b="1" i="1" dirty="0">
                  <a:latin typeface="Arial Narrow" panose="020B0606020202030204" pitchFamily="34" charset="0"/>
                </a:rPr>
                <a:t>Trade-off</a:t>
              </a:r>
            </a:p>
          </p:txBody>
        </p:sp>
      </p:grpSp>
      <p:sp>
        <p:nvSpPr>
          <p:cNvPr id="13" name="Text Placeholder 1"/>
          <p:cNvSpPr txBox="1">
            <a:spLocks/>
          </p:cNvSpPr>
          <p:nvPr/>
        </p:nvSpPr>
        <p:spPr>
          <a:xfrm>
            <a:off x="395288" y="6930590"/>
            <a:ext cx="6769100" cy="1219436"/>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400" b="1" kern="1200">
                <a:solidFill>
                  <a:schemeClr val="tx1"/>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100" b="1" kern="1200">
                <a:solidFill>
                  <a:schemeClr val="tx1"/>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361950" indent="-180975" algn="l" defTabSz="755934" rtl="0" eaLnBrk="1" latinLnBrk="0" hangingPunct="1">
              <a:lnSpc>
                <a:spcPct val="100000"/>
              </a:lnSpc>
              <a:spcBef>
                <a:spcPts val="0"/>
              </a:spcBef>
              <a:spcAft>
                <a:spcPts val="600"/>
              </a:spcAft>
              <a:buClr>
                <a:schemeClr val="bg1">
                  <a:lumMod val="75000"/>
                </a:schemeClr>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algn="just">
              <a:buClr>
                <a:srgbClr val="C00000"/>
              </a:buClr>
            </a:pPr>
            <a:r>
              <a:rPr lang="it-IT" sz="1100" dirty="0">
                <a:latin typeface="Arial Narrow" panose="020B0606020202030204" pitchFamily="34" charset="0"/>
              </a:rPr>
              <a:t>A seguito della presente introduzione sono sviluppati i seguenti contenuti:</a:t>
            </a:r>
          </a:p>
          <a:p>
            <a:pPr lvl="3" algn="just">
              <a:buClr>
                <a:srgbClr val="C00000"/>
              </a:buClr>
              <a:buFont typeface="Arial" panose="020B0604020202020204" pitchFamily="34" charset="0"/>
              <a:buChar char="•"/>
            </a:pPr>
            <a:r>
              <a:rPr lang="it-IT" sz="1100" dirty="0">
                <a:latin typeface="Arial Narrow" panose="020B0606020202030204" pitchFamily="34" charset="0"/>
              </a:rPr>
              <a:t>gli elementi qualificanti del conflitto di interessi;</a:t>
            </a:r>
          </a:p>
          <a:p>
            <a:pPr lvl="3" algn="just">
              <a:buClr>
                <a:srgbClr val="C00000"/>
              </a:buClr>
              <a:buFont typeface="Arial" panose="020B0604020202020204" pitchFamily="34" charset="0"/>
              <a:buChar char="•"/>
            </a:pPr>
            <a:r>
              <a:rPr lang="it-IT" sz="1100" dirty="0">
                <a:latin typeface="Arial Narrow" panose="020B0606020202030204" pitchFamily="34" charset="0"/>
              </a:rPr>
              <a:t>le diverse tipologie di conflitto;</a:t>
            </a:r>
          </a:p>
          <a:p>
            <a:pPr lvl="3" algn="just">
              <a:buClr>
                <a:srgbClr val="C00000"/>
              </a:buClr>
              <a:buFont typeface="Arial" panose="020B0604020202020204" pitchFamily="34" charset="0"/>
              <a:buChar char="•"/>
            </a:pPr>
            <a:r>
              <a:rPr lang="it-IT" sz="1100" dirty="0">
                <a:latin typeface="Arial Narrow" panose="020B0606020202030204" pitchFamily="34" charset="0"/>
              </a:rPr>
              <a:t>alcune soluzioni organizzative di gestione e prevenzione della fattispecie. </a:t>
            </a:r>
          </a:p>
          <a:p>
            <a:pPr algn="just"/>
            <a:endParaRPr lang="it-IT" dirty="0"/>
          </a:p>
        </p:txBody>
      </p:sp>
      <p:cxnSp>
        <p:nvCxnSpPr>
          <p:cNvPr id="15" name="Straight Connector 14">
            <a:extLst>
              <a:ext uri="{FF2B5EF4-FFF2-40B4-BE49-F238E27FC236}">
                <a16:creationId xmlns:a16="http://schemas.microsoft.com/office/drawing/2014/main" id="{6F80706D-0129-40C7-9DFF-4F277FA87A75}"/>
              </a:ext>
            </a:extLst>
          </p:cNvPr>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9041F62-13C2-468F-8CBB-C9426F0EC4E5}"/>
              </a:ext>
            </a:extLst>
          </p:cNvPr>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Text Placeholder 1">
            <a:extLst>
              <a:ext uri="{FF2B5EF4-FFF2-40B4-BE49-F238E27FC236}">
                <a16:creationId xmlns:a16="http://schemas.microsoft.com/office/drawing/2014/main" id="{CE099D24-E846-4C98-A048-64392A84B8C9}"/>
              </a:ext>
            </a:extLst>
          </p:cNvPr>
          <p:cNvSpPr txBox="1">
            <a:spLocks/>
          </p:cNvSpPr>
          <p:nvPr/>
        </p:nvSpPr>
        <p:spPr>
          <a:xfrm>
            <a:off x="447042" y="1325235"/>
            <a:ext cx="6769100" cy="2702374"/>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1" algn="just">
              <a:spcBef>
                <a:spcPts val="0"/>
              </a:spcBef>
            </a:pPr>
            <a:r>
              <a:rPr lang="it-IT" sz="1100" b="0" dirty="0">
                <a:solidFill>
                  <a:schemeClr val="tx1"/>
                </a:solidFill>
                <a:latin typeface="Arial Narrow" panose="020B0606020202030204" pitchFamily="34" charset="0"/>
              </a:rPr>
              <a:t>Il presente documento vuole affrontare il conflitto di interessi nell’ambito dei processi operativi aziendali.</a:t>
            </a:r>
          </a:p>
          <a:p>
            <a:pPr algn="just"/>
            <a:r>
              <a:rPr lang="it-IT" sz="1100" dirty="0">
                <a:latin typeface="Arial Narrow" panose="020B0606020202030204" pitchFamily="34" charset="0"/>
              </a:rPr>
              <a:t>Il conflitto che rileva ai fini della presente trattazione è, dunque, in capo ai soggetti che possono prendere decisioni in grado di modificare l’output dei processi aziendali.</a:t>
            </a:r>
          </a:p>
          <a:p>
            <a:pPr algn="just"/>
            <a:r>
              <a:rPr lang="it-IT" sz="1100" dirty="0">
                <a:latin typeface="Arial Narrow" panose="020B0606020202030204" pitchFamily="34" charset="0"/>
              </a:rPr>
              <a:t>La regolamentazione dei conflitti di interessi nei processi operativi aziendali comporta il fisiologico trade-off tra, da una parte, la volontà di preservare l’organizzazione dal rischio reputazionale e dal connesso danno economico e, dall’altra, la rinuncia al valore aggiunto che una certa collaborazione, una fornitura, ecc. avrebbe potuto apportare all’organizzazione e ai suoi stakeholder dall’altra. L’auspicata regolamentazione dovrebbe in ogni caso salvaguardare l’operatività aziendale senza quindi interferire sulla performance.</a:t>
            </a:r>
          </a:p>
        </p:txBody>
      </p:sp>
    </p:spTree>
    <p:extLst>
      <p:ext uri="{BB962C8B-B14F-4D97-AF65-F5344CB8AC3E}">
        <p14:creationId xmlns:p14="http://schemas.microsoft.com/office/powerpoint/2010/main" val="179055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287" y="1950586"/>
            <a:ext cx="6769097" cy="7419975"/>
          </a:xfrm>
        </p:spPr>
        <p:txBody>
          <a:bodyPr/>
          <a:lstStyle/>
          <a:p>
            <a:pPr algn="just"/>
            <a:r>
              <a:rPr lang="it-IT" sz="1100" dirty="0">
                <a:latin typeface="Arial Narrow" panose="020B0606020202030204" pitchFamily="34" charset="0"/>
              </a:rPr>
              <a:t>L’</a:t>
            </a:r>
            <a:r>
              <a:rPr lang="it-IT" sz="1100" dirty="0" err="1">
                <a:latin typeface="Arial Narrow" panose="020B0606020202030204" pitchFamily="34" charset="0"/>
              </a:rPr>
              <a:t>Organisation</a:t>
            </a:r>
            <a:r>
              <a:rPr lang="it-IT" sz="1100" dirty="0">
                <a:latin typeface="Arial Narrow" panose="020B0606020202030204" pitchFamily="34" charset="0"/>
              </a:rPr>
              <a:t> for </a:t>
            </a:r>
            <a:r>
              <a:rPr lang="it-IT" sz="1100" dirty="0" err="1">
                <a:latin typeface="Arial Narrow" panose="020B0606020202030204" pitchFamily="34" charset="0"/>
              </a:rPr>
              <a:t>Economic</a:t>
            </a:r>
            <a:r>
              <a:rPr lang="it-IT" sz="1100" dirty="0">
                <a:latin typeface="Arial Narrow" panose="020B0606020202030204" pitchFamily="34" charset="0"/>
              </a:rPr>
              <a:t> Co-</a:t>
            </a:r>
            <a:r>
              <a:rPr lang="it-IT" sz="1100" dirty="0" err="1">
                <a:latin typeface="Arial Narrow" panose="020B0606020202030204" pitchFamily="34" charset="0"/>
              </a:rPr>
              <a:t>operation</a:t>
            </a:r>
            <a:r>
              <a:rPr lang="it-IT" sz="1100" dirty="0">
                <a:latin typeface="Arial Narrow" panose="020B0606020202030204" pitchFamily="34" charset="0"/>
              </a:rPr>
              <a:t> and Development (OECD) definisce il conflitto di interessi come segue:</a:t>
            </a:r>
          </a:p>
          <a:p>
            <a:pPr algn="just"/>
            <a:r>
              <a:rPr lang="it-IT" sz="1100" dirty="0">
                <a:latin typeface="Arial Narrow" panose="020B0606020202030204" pitchFamily="34" charset="0"/>
              </a:rPr>
              <a:t> «[…] a </a:t>
            </a:r>
            <a:r>
              <a:rPr lang="it-IT" sz="1100" dirty="0" err="1">
                <a:latin typeface="Arial Narrow" panose="020B0606020202030204" pitchFamily="34" charset="0"/>
              </a:rPr>
              <a:t>conflict</a:t>
            </a:r>
            <a:r>
              <a:rPr lang="it-IT" sz="1100" dirty="0">
                <a:latin typeface="Arial Narrow" panose="020B0606020202030204" pitchFamily="34" charset="0"/>
              </a:rPr>
              <a:t> </a:t>
            </a:r>
            <a:r>
              <a:rPr lang="it-IT" sz="1100" dirty="0" err="1">
                <a:latin typeface="Arial Narrow" panose="020B0606020202030204" pitchFamily="34" charset="0"/>
              </a:rPr>
              <a:t>between</a:t>
            </a:r>
            <a:r>
              <a:rPr lang="it-IT" sz="1100" dirty="0">
                <a:latin typeface="Arial Narrow" panose="020B0606020202030204" pitchFamily="34" charset="0"/>
              </a:rPr>
              <a:t> the public duty and private </a:t>
            </a:r>
            <a:r>
              <a:rPr lang="it-IT" sz="1100" dirty="0" err="1">
                <a:latin typeface="Arial Narrow" panose="020B0606020202030204" pitchFamily="34" charset="0"/>
              </a:rPr>
              <a:t>interests</a:t>
            </a:r>
            <a:r>
              <a:rPr lang="it-IT" sz="1100" dirty="0">
                <a:latin typeface="Arial Narrow" panose="020B0606020202030204" pitchFamily="34" charset="0"/>
              </a:rPr>
              <a:t> of a public </a:t>
            </a:r>
            <a:r>
              <a:rPr lang="it-IT" sz="1100" dirty="0" err="1">
                <a:latin typeface="Arial Narrow" panose="020B0606020202030204" pitchFamily="34" charset="0"/>
              </a:rPr>
              <a:t>official</a:t>
            </a:r>
            <a:r>
              <a:rPr lang="it-IT" sz="1100" dirty="0">
                <a:latin typeface="Arial Narrow" panose="020B0606020202030204" pitchFamily="34" charset="0"/>
              </a:rPr>
              <a:t>, in </a:t>
            </a:r>
            <a:r>
              <a:rPr lang="it-IT" sz="1100" dirty="0" err="1">
                <a:latin typeface="Arial Narrow" panose="020B0606020202030204" pitchFamily="34" charset="0"/>
              </a:rPr>
              <a:t>which</a:t>
            </a:r>
            <a:r>
              <a:rPr lang="it-IT" sz="1100" dirty="0">
                <a:latin typeface="Arial Narrow" panose="020B0606020202030204" pitchFamily="34" charset="0"/>
              </a:rPr>
              <a:t> the public </a:t>
            </a:r>
            <a:r>
              <a:rPr lang="it-IT" sz="1100" dirty="0" err="1">
                <a:latin typeface="Arial Narrow" panose="020B0606020202030204" pitchFamily="34" charset="0"/>
              </a:rPr>
              <a:t>official</a:t>
            </a:r>
            <a:r>
              <a:rPr lang="it-IT" sz="1100" dirty="0">
                <a:latin typeface="Arial Narrow" panose="020B0606020202030204" pitchFamily="34" charset="0"/>
              </a:rPr>
              <a:t> </a:t>
            </a:r>
            <a:r>
              <a:rPr lang="it-IT" sz="1100" dirty="0" err="1">
                <a:latin typeface="Arial Narrow" panose="020B0606020202030204" pitchFamily="34" charset="0"/>
              </a:rPr>
              <a:t>has</a:t>
            </a:r>
            <a:r>
              <a:rPr lang="it-IT" sz="1100" dirty="0">
                <a:latin typeface="Arial Narrow" panose="020B0606020202030204" pitchFamily="34" charset="0"/>
              </a:rPr>
              <a:t> private-</a:t>
            </a:r>
            <a:r>
              <a:rPr lang="it-IT" sz="1100" dirty="0" err="1">
                <a:latin typeface="Arial Narrow" panose="020B0606020202030204" pitchFamily="34" charset="0"/>
              </a:rPr>
              <a:t>capacity</a:t>
            </a:r>
            <a:r>
              <a:rPr lang="it-IT" sz="1100" dirty="0">
                <a:latin typeface="Arial Narrow" panose="020B0606020202030204" pitchFamily="34" charset="0"/>
              </a:rPr>
              <a:t> </a:t>
            </a:r>
            <a:r>
              <a:rPr lang="it-IT" sz="1100" dirty="0" err="1">
                <a:latin typeface="Arial Narrow" panose="020B0606020202030204" pitchFamily="34" charset="0"/>
              </a:rPr>
              <a:t>interests</a:t>
            </a:r>
            <a:r>
              <a:rPr lang="it-IT" sz="1100" dirty="0">
                <a:latin typeface="Arial Narrow" panose="020B0606020202030204" pitchFamily="34" charset="0"/>
              </a:rPr>
              <a:t> </a:t>
            </a:r>
            <a:r>
              <a:rPr lang="it-IT" sz="1100" dirty="0" err="1">
                <a:latin typeface="Arial Narrow" panose="020B0606020202030204" pitchFamily="34" charset="0"/>
              </a:rPr>
              <a:t>which</a:t>
            </a:r>
            <a:r>
              <a:rPr lang="it-IT" sz="1100" dirty="0">
                <a:latin typeface="Arial Narrow" panose="020B0606020202030204" pitchFamily="34" charset="0"/>
              </a:rPr>
              <a:t> </a:t>
            </a:r>
            <a:r>
              <a:rPr lang="it-IT" sz="1100" dirty="0" err="1">
                <a:latin typeface="Arial Narrow" panose="020B0606020202030204" pitchFamily="34" charset="0"/>
              </a:rPr>
              <a:t>could</a:t>
            </a:r>
            <a:r>
              <a:rPr lang="it-IT" sz="1100" dirty="0">
                <a:latin typeface="Arial Narrow" panose="020B0606020202030204" pitchFamily="34" charset="0"/>
              </a:rPr>
              <a:t> </a:t>
            </a:r>
            <a:r>
              <a:rPr lang="it-IT" sz="1100" dirty="0" err="1">
                <a:latin typeface="Arial Narrow" panose="020B0606020202030204" pitchFamily="34" charset="0"/>
              </a:rPr>
              <a:t>improperly</a:t>
            </a:r>
            <a:r>
              <a:rPr lang="it-IT" sz="1100" dirty="0">
                <a:latin typeface="Arial Narrow" panose="020B0606020202030204" pitchFamily="34" charset="0"/>
              </a:rPr>
              <a:t> </a:t>
            </a:r>
            <a:r>
              <a:rPr lang="it-IT" sz="1100" dirty="0" err="1">
                <a:latin typeface="Arial Narrow" panose="020B0606020202030204" pitchFamily="34" charset="0"/>
              </a:rPr>
              <a:t>influence</a:t>
            </a:r>
            <a:r>
              <a:rPr lang="it-IT" sz="1100" dirty="0">
                <a:latin typeface="Arial Narrow" panose="020B0606020202030204" pitchFamily="34" charset="0"/>
              </a:rPr>
              <a:t> the performance of </a:t>
            </a:r>
            <a:r>
              <a:rPr lang="it-IT" sz="1100" dirty="0" err="1">
                <a:latin typeface="Arial Narrow" panose="020B0606020202030204" pitchFamily="34" charset="0"/>
              </a:rPr>
              <a:t>their</a:t>
            </a:r>
            <a:r>
              <a:rPr lang="it-IT" sz="1100" dirty="0">
                <a:latin typeface="Arial Narrow" panose="020B0606020202030204" pitchFamily="34" charset="0"/>
              </a:rPr>
              <a:t> </a:t>
            </a:r>
            <a:r>
              <a:rPr lang="it-IT" sz="1100" dirty="0" err="1">
                <a:latin typeface="Arial Narrow" panose="020B0606020202030204" pitchFamily="34" charset="0"/>
              </a:rPr>
              <a:t>official</a:t>
            </a:r>
            <a:r>
              <a:rPr lang="it-IT" sz="1100" dirty="0">
                <a:latin typeface="Arial Narrow" panose="020B0606020202030204" pitchFamily="34" charset="0"/>
              </a:rPr>
              <a:t> </a:t>
            </a:r>
            <a:r>
              <a:rPr lang="it-IT" sz="1100" dirty="0" err="1">
                <a:latin typeface="Arial Narrow" panose="020B0606020202030204" pitchFamily="34" charset="0"/>
              </a:rPr>
              <a:t>duties</a:t>
            </a:r>
            <a:r>
              <a:rPr lang="it-IT" sz="1100" dirty="0">
                <a:latin typeface="Arial Narrow" panose="020B0606020202030204" pitchFamily="34" charset="0"/>
              </a:rPr>
              <a:t> and </a:t>
            </a:r>
            <a:r>
              <a:rPr lang="it-IT" sz="1100" dirty="0" err="1">
                <a:latin typeface="Arial Narrow" panose="020B0606020202030204" pitchFamily="34" charset="0"/>
              </a:rPr>
              <a:t>responsibilities</a:t>
            </a:r>
            <a:r>
              <a:rPr lang="it-IT" sz="1100" dirty="0">
                <a:latin typeface="Arial Narrow" panose="020B0606020202030204" pitchFamily="34" charset="0"/>
              </a:rPr>
              <a:t> </a:t>
            </a:r>
            <a:r>
              <a:rPr lang="it-IT" sz="1100" baseline="30000" dirty="0">
                <a:latin typeface="Arial Narrow" panose="020B0606020202030204" pitchFamily="34" charset="0"/>
              </a:rPr>
              <a:t>1</a:t>
            </a:r>
            <a:r>
              <a:rPr lang="it-IT" sz="1100" dirty="0">
                <a:latin typeface="Arial Narrow" panose="020B0606020202030204" pitchFamily="34" charset="0"/>
              </a:rPr>
              <a:t>». </a:t>
            </a:r>
          </a:p>
          <a:p>
            <a:pPr algn="just"/>
            <a:r>
              <a:rPr lang="it-IT" sz="1100" dirty="0">
                <a:latin typeface="Arial Narrow" panose="020B0606020202030204" pitchFamily="34" charset="0"/>
              </a:rPr>
              <a:t>Nella definizione, che è riferita al contesto pubblicistico ma che si ritiene applicabile anche ad un contesto privatistico, rilevano i seguenti aspetti:</a:t>
            </a:r>
          </a:p>
          <a:p>
            <a:pPr lvl="4" algn="just"/>
            <a:r>
              <a:rPr lang="it-IT" sz="1100" dirty="0">
                <a:latin typeface="Arial Narrow" panose="020B0606020202030204" pitchFamily="34" charset="0"/>
              </a:rPr>
              <a:t>“</a:t>
            </a:r>
            <a:r>
              <a:rPr lang="it-IT" sz="1100" b="1" i="1" dirty="0" err="1">
                <a:latin typeface="Arial Narrow" panose="020B0606020202030204" pitchFamily="34" charset="0"/>
              </a:rPr>
              <a:t>duties</a:t>
            </a:r>
            <a:r>
              <a:rPr lang="it-IT" sz="1100" b="1" i="1" dirty="0">
                <a:latin typeface="Arial Narrow" panose="020B0606020202030204" pitchFamily="34" charset="0"/>
              </a:rPr>
              <a:t> and </a:t>
            </a:r>
            <a:r>
              <a:rPr lang="it-IT" sz="1100" b="1" i="1" dirty="0" err="1">
                <a:latin typeface="Arial Narrow" panose="020B0606020202030204" pitchFamily="34" charset="0"/>
              </a:rPr>
              <a:t>responsibilities</a:t>
            </a:r>
            <a:r>
              <a:rPr lang="it-IT" sz="1100" dirty="0">
                <a:latin typeface="Arial Narrow" panose="020B0606020202030204" pitchFamily="34" charset="0"/>
              </a:rPr>
              <a:t>” ovvero le responsabilità e i compiti affidati da un’organizzazione (pubblica, ma anche privata) ad un proprio “</a:t>
            </a:r>
            <a:r>
              <a:rPr lang="it-IT" sz="1100" dirty="0" err="1">
                <a:latin typeface="Arial Narrow" panose="020B0606020202030204" pitchFamily="34" charset="0"/>
              </a:rPr>
              <a:t>official</a:t>
            </a:r>
            <a:r>
              <a:rPr lang="it-IT" sz="1100" dirty="0">
                <a:latin typeface="Arial Narrow" panose="020B0606020202030204" pitchFamily="34" charset="0"/>
              </a:rPr>
              <a:t>” e che questi è chiamato a svolgere secondo la delega ricevuta;</a:t>
            </a:r>
          </a:p>
          <a:p>
            <a:pPr lvl="4" algn="just"/>
            <a:r>
              <a:rPr lang="it-IT" sz="1100" dirty="0">
                <a:latin typeface="Arial Narrow" panose="020B0606020202030204" pitchFamily="34" charset="0"/>
              </a:rPr>
              <a:t>“</a:t>
            </a:r>
            <a:r>
              <a:rPr lang="it-IT" sz="1100" b="1" i="1" dirty="0">
                <a:latin typeface="Arial Narrow" panose="020B0606020202030204" pitchFamily="34" charset="0"/>
              </a:rPr>
              <a:t>private </a:t>
            </a:r>
            <a:r>
              <a:rPr lang="it-IT" sz="1100" b="1" i="1" dirty="0" err="1">
                <a:latin typeface="Arial Narrow" panose="020B0606020202030204" pitchFamily="34" charset="0"/>
              </a:rPr>
              <a:t>interests</a:t>
            </a:r>
            <a:r>
              <a:rPr lang="it-IT" sz="1100" dirty="0">
                <a:latin typeface="Arial Narrow" panose="020B0606020202030204" pitchFamily="34" charset="0"/>
              </a:rPr>
              <a:t>”: la presenza di un interesse secondario e/o personale (in capo al soggetto delegato) che è in contrasto con l’interesse primario e gli obiettivi del delegante (l’organizzazione);</a:t>
            </a:r>
          </a:p>
          <a:p>
            <a:pPr lvl="4" algn="just"/>
            <a:r>
              <a:rPr lang="it-IT" sz="1100" dirty="0">
                <a:latin typeface="Arial Narrow" panose="020B0606020202030204" pitchFamily="34" charset="0"/>
              </a:rPr>
              <a:t>“</a:t>
            </a:r>
            <a:r>
              <a:rPr lang="it-IT" sz="1100" b="1" i="1" dirty="0" err="1">
                <a:latin typeface="Arial Narrow" panose="020B0606020202030204" pitchFamily="34" charset="0"/>
              </a:rPr>
              <a:t>influence</a:t>
            </a:r>
            <a:r>
              <a:rPr lang="it-IT" sz="1100" dirty="0">
                <a:latin typeface="Arial Narrow" panose="020B0606020202030204" pitchFamily="34" charset="0"/>
              </a:rPr>
              <a:t>”: la capacità di influenza dell’interesse secondario e personale sulle decisioni in capo al soggetto delegato.</a:t>
            </a:r>
          </a:p>
          <a:p>
            <a:pPr algn="just"/>
            <a:r>
              <a:rPr lang="it-IT" sz="1100" dirty="0">
                <a:latin typeface="Arial Narrow" panose="020B0606020202030204" pitchFamily="34" charset="0"/>
              </a:rPr>
              <a:t>Da un punto di vista decisionale, la relazione tra l’organizzazione e le proprie risorse umane può essere assimilabile al rapporto di agenzia </a:t>
            </a:r>
            <a:r>
              <a:rPr lang="it-IT" sz="1100" baseline="30000" dirty="0">
                <a:latin typeface="Arial Narrow" panose="020B0606020202030204" pitchFamily="34" charset="0"/>
              </a:rPr>
              <a:t>2</a:t>
            </a:r>
            <a:r>
              <a:rPr lang="it-IT" sz="1100" dirty="0">
                <a:latin typeface="Arial Narrow" panose="020B0606020202030204" pitchFamily="34" charset="0"/>
              </a:rPr>
              <a:t> tra un “</a:t>
            </a:r>
            <a:r>
              <a:rPr lang="it-IT" sz="1100" dirty="0" err="1">
                <a:latin typeface="Arial Narrow" panose="020B0606020202030204" pitchFamily="34" charset="0"/>
              </a:rPr>
              <a:t>principal</a:t>
            </a:r>
            <a:r>
              <a:rPr lang="it-IT" sz="1100" dirty="0">
                <a:latin typeface="Arial Narrow" panose="020B0606020202030204" pitchFamily="34" charset="0"/>
              </a:rPr>
              <a:t>” e un “agent” ove il primo (l’organizzazione) definisce i propri obiettivi ed affida ad un agent (soggetto delegato) una serie di responsabilità (“duties and </a:t>
            </a:r>
            <a:r>
              <a:rPr lang="it-IT" sz="1100" dirty="0" err="1">
                <a:latin typeface="Arial Narrow" panose="020B0606020202030204" pitchFamily="34" charset="0"/>
              </a:rPr>
              <a:t>responsibilities</a:t>
            </a:r>
            <a:r>
              <a:rPr lang="it-IT" sz="1100" dirty="0">
                <a:latin typeface="Arial Narrow" panose="020B0606020202030204" pitchFamily="34" charset="0"/>
              </a:rPr>
              <a:t>”) per perseguire tali obiettivi.</a:t>
            </a:r>
          </a:p>
          <a:p>
            <a:pPr algn="just"/>
            <a:r>
              <a:rPr lang="it-IT" sz="1100" dirty="0">
                <a:latin typeface="Arial Narrow" panose="020B0606020202030204" pitchFamily="34" charset="0"/>
              </a:rPr>
              <a:t>La circostanza tipica che caratterizza il rapporto di agenzia è l’asimmetria informativa tra </a:t>
            </a:r>
            <a:r>
              <a:rPr lang="it-IT" sz="1100" dirty="0" err="1">
                <a:latin typeface="Arial Narrow" panose="020B0606020202030204" pitchFamily="34" charset="0"/>
              </a:rPr>
              <a:t>principal</a:t>
            </a:r>
            <a:r>
              <a:rPr lang="it-IT" sz="1100" dirty="0">
                <a:latin typeface="Arial Narrow" panose="020B0606020202030204" pitchFamily="34" charset="0"/>
              </a:rPr>
              <a:t> e agent ovvero, nel nostro caso, la presenza di un “private </a:t>
            </a:r>
            <a:r>
              <a:rPr lang="it-IT" sz="1100" dirty="0" err="1">
                <a:latin typeface="Arial Narrow" panose="020B0606020202030204" pitchFamily="34" charset="0"/>
              </a:rPr>
              <a:t>interest</a:t>
            </a:r>
            <a:r>
              <a:rPr lang="it-IT" sz="1100" dirty="0">
                <a:latin typeface="Arial Narrow" panose="020B0606020202030204" pitchFamily="34" charset="0"/>
              </a:rPr>
              <a:t>” (o “interesse secondario”) in capo </a:t>
            </a:r>
            <a:r>
              <a:rPr lang="it-IT" sz="1100" dirty="0" err="1">
                <a:latin typeface="Arial Narrow" panose="020B0606020202030204" pitchFamily="34" charset="0"/>
              </a:rPr>
              <a:t>all’agent</a:t>
            </a:r>
            <a:r>
              <a:rPr lang="it-IT" sz="1100" dirty="0">
                <a:latin typeface="Arial Narrow" panose="020B0606020202030204" pitchFamily="34" charset="0"/>
              </a:rPr>
              <a:t>, anche eventualmente in contrasto con gli obiettivi dell’organizzazione (“interesse primario”) senza che la stessa ne sia consapevole.</a:t>
            </a:r>
          </a:p>
          <a:p>
            <a:pPr algn="just"/>
            <a:r>
              <a:rPr lang="it-IT" sz="1100" dirty="0">
                <a:latin typeface="Arial Narrow" panose="020B0606020202030204" pitchFamily="34" charset="0"/>
              </a:rPr>
              <a:t>In tali circostanze il conseguente rischio è che </a:t>
            </a:r>
            <a:r>
              <a:rPr lang="it-IT" sz="1100" dirty="0" err="1">
                <a:latin typeface="Arial Narrow" panose="020B0606020202030204" pitchFamily="34" charset="0"/>
              </a:rPr>
              <a:t>l’agent</a:t>
            </a:r>
            <a:r>
              <a:rPr lang="it-IT" sz="1100" dirty="0">
                <a:latin typeface="Arial Narrow" panose="020B0606020202030204" pitchFamily="34" charset="0"/>
              </a:rPr>
              <a:t> si avvantaggi della posizione di “trust” affidatagli, senza che ciò comporti necessariamente un comportamento illecito. Lo schema di seguito illustrato rappresenta la presenza di un interesse secondario nell’ambito di un processo decisionale aziendale:</a:t>
            </a:r>
          </a:p>
          <a:p>
            <a:pPr algn="just"/>
            <a:endParaRPr lang="it-IT" sz="1100" dirty="0">
              <a:latin typeface="Arial Narrow" panose="020B0606020202030204" pitchFamily="34" charset="0"/>
            </a:endParaRPr>
          </a:p>
        </p:txBody>
      </p:sp>
      <p:grpSp>
        <p:nvGrpSpPr>
          <p:cNvPr id="29" name="Group 28"/>
          <p:cNvGrpSpPr/>
          <p:nvPr/>
        </p:nvGrpSpPr>
        <p:grpSpPr>
          <a:xfrm>
            <a:off x="395286" y="9414588"/>
            <a:ext cx="6769099" cy="348710"/>
            <a:chOff x="2700337" y="9079265"/>
            <a:chExt cx="4464048" cy="515586"/>
          </a:xfrm>
        </p:grpSpPr>
        <p:sp>
          <p:nvSpPr>
            <p:cNvPr id="9" name="Rectangle 8"/>
            <p:cNvSpPr/>
            <p:nvPr/>
          </p:nvSpPr>
          <p:spPr>
            <a:xfrm>
              <a:off x="2700338" y="9095449"/>
              <a:ext cx="4464047" cy="499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pPr>
                <a:spcAft>
                  <a:spcPts val="600"/>
                </a:spcAft>
              </a:pPr>
              <a:r>
                <a:rPr lang="en-US" sz="700" baseline="50000" dirty="0">
                  <a:solidFill>
                    <a:schemeClr val="tx1"/>
                  </a:solidFill>
                  <a:latin typeface="Arial Narrow" panose="020B0606020202030204" pitchFamily="34" charset="0"/>
                </a:rPr>
                <a:t>1</a:t>
              </a:r>
              <a:r>
                <a:rPr lang="en-US" sz="700" dirty="0">
                  <a:solidFill>
                    <a:schemeClr val="tx1"/>
                  </a:solidFill>
                  <a:latin typeface="Arial Narrow" panose="020B0606020202030204" pitchFamily="34" charset="0"/>
                </a:rPr>
                <a:t> OECD, Managing Conflict of Interest in the Public Service, 2003.</a:t>
              </a:r>
            </a:p>
            <a:p>
              <a:pPr>
                <a:spcAft>
                  <a:spcPts val="600"/>
                </a:spcAft>
              </a:pPr>
              <a:r>
                <a:rPr lang="en-US" sz="700" baseline="50000" dirty="0">
                  <a:solidFill>
                    <a:schemeClr val="tx1"/>
                  </a:solidFill>
                  <a:latin typeface="Arial Narrow" panose="020B0606020202030204" pitchFamily="34" charset="0"/>
                </a:rPr>
                <a:t>2</a:t>
              </a:r>
              <a:r>
                <a:rPr lang="en-US" sz="700" dirty="0">
                  <a:solidFill>
                    <a:schemeClr val="tx1"/>
                  </a:solidFill>
                  <a:latin typeface="Arial Narrow" panose="020B0606020202030204" pitchFamily="34" charset="0"/>
                </a:rPr>
                <a:t> Jensen, </a:t>
              </a:r>
              <a:r>
                <a:rPr lang="en-US" sz="700" dirty="0" err="1">
                  <a:solidFill>
                    <a:schemeClr val="tx1"/>
                  </a:solidFill>
                  <a:latin typeface="Arial Narrow" panose="020B0606020202030204" pitchFamily="34" charset="0"/>
                </a:rPr>
                <a:t>Meckling</a:t>
              </a:r>
              <a:r>
                <a:rPr lang="en-US" sz="700" dirty="0">
                  <a:solidFill>
                    <a:schemeClr val="tx1"/>
                  </a:solidFill>
                  <a:latin typeface="Arial Narrow" panose="020B0606020202030204" pitchFamily="34" charset="0"/>
                </a:rPr>
                <a:t>, Theory of the firm: Managerial behavior, agency costs and ownership structure, 1976</a:t>
              </a:r>
              <a:r>
                <a:rPr lang="en-US" sz="700" dirty="0">
                  <a:solidFill>
                    <a:schemeClr val="tx1"/>
                  </a:solidFill>
                  <a:latin typeface="EYInterstate Light" panose="02000506000000020004" pitchFamily="2" charset="0"/>
                </a:rPr>
                <a:t>.</a:t>
              </a:r>
              <a:endParaRPr lang="it-IT" sz="700" dirty="0">
                <a:solidFill>
                  <a:schemeClr val="tx1"/>
                </a:solidFill>
                <a:latin typeface="EYInterstate Light" panose="02000506000000020004" pitchFamily="2" charset="0"/>
              </a:endParaRPr>
            </a:p>
          </p:txBody>
        </p:sp>
        <p:cxnSp>
          <p:nvCxnSpPr>
            <p:cNvPr id="28" name="Straight Connector 27"/>
            <p:cNvCxnSpPr/>
            <p:nvPr/>
          </p:nvCxnSpPr>
          <p:spPr>
            <a:xfrm>
              <a:off x="2700337" y="9079265"/>
              <a:ext cx="212407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4" name="Text Placeholder 1">
            <a:extLst>
              <a:ext uri="{FF2B5EF4-FFF2-40B4-BE49-F238E27FC236}">
                <a16:creationId xmlns:a16="http://schemas.microsoft.com/office/drawing/2014/main" id="{5D7BEBB1-6FE1-44FC-B33F-99CF4CD19C12}"/>
              </a:ext>
            </a:extLst>
          </p:cNvPr>
          <p:cNvSpPr txBox="1">
            <a:spLocks/>
          </p:cNvSpPr>
          <p:nvPr/>
        </p:nvSpPr>
        <p:spPr>
          <a:xfrm>
            <a:off x="395288" y="1179514"/>
            <a:ext cx="6769100" cy="266154"/>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1" defTabSz="914400">
              <a:spcBef>
                <a:spcPts val="0"/>
              </a:spcBef>
            </a:pPr>
            <a:r>
              <a:rPr lang="it-IT" sz="2000" dirty="0">
                <a:solidFill>
                  <a:srgbClr val="C00000"/>
                </a:solidFill>
                <a:latin typeface="Arial Narrow" panose="020B0606020202030204" pitchFamily="34" charset="0"/>
              </a:rPr>
              <a:t>1. Gli elementi qualificanti del conflitto di interessi </a:t>
            </a:r>
          </a:p>
        </p:txBody>
      </p:sp>
      <p:cxnSp>
        <p:nvCxnSpPr>
          <p:cNvPr id="25" name="Straight Connector 24">
            <a:extLst>
              <a:ext uri="{FF2B5EF4-FFF2-40B4-BE49-F238E27FC236}">
                <a16:creationId xmlns:a16="http://schemas.microsoft.com/office/drawing/2014/main" id="{A03785B9-2ED3-4321-9448-D51C4A2EB332}"/>
              </a:ext>
            </a:extLst>
          </p:cNvPr>
          <p:cNvCxnSpPr/>
          <p:nvPr/>
        </p:nvCxnSpPr>
        <p:spPr>
          <a:xfrm>
            <a:off x="0" y="1670264"/>
            <a:ext cx="551916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A00A1E1C-EC24-4F12-BDBB-8D63671A57E7}"/>
              </a:ext>
            </a:extLst>
          </p:cNvPr>
          <p:cNvGrpSpPr/>
          <p:nvPr/>
        </p:nvGrpSpPr>
        <p:grpSpPr>
          <a:xfrm>
            <a:off x="395287" y="6100023"/>
            <a:ext cx="6769097" cy="3157063"/>
            <a:chOff x="2700336" y="4469458"/>
            <a:chExt cx="4464049" cy="4376675"/>
          </a:xfrm>
        </p:grpSpPr>
        <p:sp>
          <p:nvSpPr>
            <p:cNvPr id="42" name="Rectangle 41">
              <a:extLst>
                <a:ext uri="{FF2B5EF4-FFF2-40B4-BE49-F238E27FC236}">
                  <a16:creationId xmlns:a16="http://schemas.microsoft.com/office/drawing/2014/main" id="{5CBF6E7C-6B11-4EE4-81A3-C48D4B445F53}"/>
                </a:ext>
              </a:extLst>
            </p:cNvPr>
            <p:cNvSpPr/>
            <p:nvPr/>
          </p:nvSpPr>
          <p:spPr>
            <a:xfrm>
              <a:off x="2700339" y="4757458"/>
              <a:ext cx="4464046" cy="4088675"/>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EYInterstate Light" panose="02000506000000020004" pitchFamily="2" charset="0"/>
              </a:endParaRPr>
            </a:p>
          </p:txBody>
        </p:sp>
        <p:sp>
          <p:nvSpPr>
            <p:cNvPr id="43" name="Rectangle 42">
              <a:extLst>
                <a:ext uri="{FF2B5EF4-FFF2-40B4-BE49-F238E27FC236}">
                  <a16:creationId xmlns:a16="http://schemas.microsoft.com/office/drawing/2014/main" id="{E373D1F2-2996-44B5-A7B6-031A72D96A2E}"/>
                </a:ext>
              </a:extLst>
            </p:cNvPr>
            <p:cNvSpPr/>
            <p:nvPr/>
          </p:nvSpPr>
          <p:spPr>
            <a:xfrm>
              <a:off x="2933500" y="7473018"/>
              <a:ext cx="1080000" cy="1080000"/>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sz="1200" b="1" dirty="0" err="1">
                  <a:solidFill>
                    <a:schemeClr val="bg1"/>
                  </a:solidFill>
                  <a:latin typeface="Arial Narrow" panose="020B0606020202030204" pitchFamily="34" charset="0"/>
                  <a:cs typeface="Times New Roman" panose="02020603050405020304" pitchFamily="18" charset="0"/>
                </a:rPr>
                <a:t>Attori</a:t>
              </a:r>
              <a:r>
                <a:rPr lang="en-US" sz="1200" b="1" dirty="0">
                  <a:solidFill>
                    <a:schemeClr val="bg1"/>
                  </a:solidFill>
                  <a:latin typeface="Arial Narrow" panose="020B0606020202030204" pitchFamily="34" charset="0"/>
                  <a:cs typeface="Times New Roman" panose="02020603050405020304" pitchFamily="18" charset="0"/>
                </a:rPr>
                <a:t> </a:t>
              </a:r>
              <a:r>
                <a:rPr lang="en-US" sz="1200" b="1" dirty="0" err="1">
                  <a:solidFill>
                    <a:schemeClr val="bg1"/>
                  </a:solidFill>
                  <a:latin typeface="Arial Narrow" panose="020B0606020202030204" pitchFamily="34" charset="0"/>
                  <a:cs typeface="Times New Roman" panose="02020603050405020304" pitchFamily="18" charset="0"/>
                </a:rPr>
                <a:t>decisionali</a:t>
              </a:r>
              <a:endParaRPr lang="en-US" sz="1200" b="1" dirty="0">
                <a:solidFill>
                  <a:schemeClr val="bg1"/>
                </a:solidFill>
                <a:latin typeface="Arial Narrow" panose="020B0606020202030204" pitchFamily="34" charset="0"/>
                <a:cs typeface="Times New Roman" panose="02020603050405020304" pitchFamily="18" charset="0"/>
              </a:endParaRPr>
            </a:p>
          </p:txBody>
        </p:sp>
        <p:sp>
          <p:nvSpPr>
            <p:cNvPr id="44" name="Rectangle 43">
              <a:extLst>
                <a:ext uri="{FF2B5EF4-FFF2-40B4-BE49-F238E27FC236}">
                  <a16:creationId xmlns:a16="http://schemas.microsoft.com/office/drawing/2014/main" id="{CE46F5CB-EA9B-4E45-B6ED-71C93251C19B}"/>
                </a:ext>
              </a:extLst>
            </p:cNvPr>
            <p:cNvSpPr/>
            <p:nvPr/>
          </p:nvSpPr>
          <p:spPr>
            <a:xfrm>
              <a:off x="4880202" y="7473018"/>
              <a:ext cx="1080000" cy="1080000"/>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sz="1200" b="1" dirty="0" err="1">
                  <a:solidFill>
                    <a:schemeClr val="bg1"/>
                  </a:solidFill>
                  <a:latin typeface="Arial Narrow" panose="020B0606020202030204" pitchFamily="34" charset="0"/>
                  <a:cs typeface="Times New Roman" panose="02020603050405020304" pitchFamily="18" charset="0"/>
                </a:rPr>
                <a:t>Processo</a:t>
              </a:r>
              <a:r>
                <a:rPr lang="en-US" sz="1200" b="1" dirty="0">
                  <a:solidFill>
                    <a:schemeClr val="bg1"/>
                  </a:solidFill>
                  <a:latin typeface="Arial Narrow" panose="020B0606020202030204" pitchFamily="34" charset="0"/>
                  <a:cs typeface="Times New Roman" panose="02020603050405020304" pitchFamily="18" charset="0"/>
                </a:rPr>
                <a:t> </a:t>
              </a:r>
              <a:r>
                <a:rPr lang="en-US" sz="1200" b="1" dirty="0" err="1">
                  <a:solidFill>
                    <a:schemeClr val="bg1"/>
                  </a:solidFill>
                  <a:latin typeface="Arial Narrow" panose="020B0606020202030204" pitchFamily="34" charset="0"/>
                  <a:cs typeface="Times New Roman" panose="02020603050405020304" pitchFamily="18" charset="0"/>
                </a:rPr>
                <a:t>operativo</a:t>
              </a:r>
              <a:endParaRPr lang="en-US" sz="1200" b="1" dirty="0">
                <a:solidFill>
                  <a:schemeClr val="bg1"/>
                </a:solidFill>
                <a:latin typeface="Arial Narrow" panose="020B0606020202030204" pitchFamily="34" charset="0"/>
                <a:cs typeface="Times New Roman" panose="02020603050405020304" pitchFamily="18" charset="0"/>
              </a:endParaRPr>
            </a:p>
          </p:txBody>
        </p:sp>
        <p:sp>
          <p:nvSpPr>
            <p:cNvPr id="45" name="Rectangle: Rounded Corners 5">
              <a:extLst>
                <a:ext uri="{FF2B5EF4-FFF2-40B4-BE49-F238E27FC236}">
                  <a16:creationId xmlns:a16="http://schemas.microsoft.com/office/drawing/2014/main" id="{A66C7CF2-12AF-4D79-9851-483435189077}"/>
                </a:ext>
              </a:extLst>
            </p:cNvPr>
            <p:cNvSpPr/>
            <p:nvPr/>
          </p:nvSpPr>
          <p:spPr>
            <a:xfrm>
              <a:off x="2931338" y="5033115"/>
              <a:ext cx="1080000" cy="1080000"/>
            </a:xfrm>
            <a:prstGeom prst="roundRect">
              <a:avLst/>
            </a:prstGeom>
            <a:solidFill>
              <a:schemeClr val="bg1"/>
            </a:solidFill>
            <a:ln w="28575">
              <a:solidFill>
                <a:srgbClr val="C00000"/>
              </a:solidFill>
              <a:prstDash val="sysDot"/>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sz="1200" dirty="0" err="1">
                  <a:solidFill>
                    <a:schemeClr val="tx1"/>
                  </a:solidFill>
                  <a:latin typeface="Arial Narrow" panose="020B0606020202030204" pitchFamily="34" charset="0"/>
                </a:rPr>
                <a:t>Vincoli</a:t>
              </a:r>
              <a:endParaRPr lang="en-US" sz="1200" dirty="0">
                <a:solidFill>
                  <a:schemeClr val="tx1"/>
                </a:solidFill>
                <a:latin typeface="Arial Narrow" panose="020B0606020202030204" pitchFamily="34" charset="0"/>
              </a:endParaRPr>
            </a:p>
            <a:p>
              <a:pPr algn="ctr"/>
              <a:r>
                <a:rPr lang="en-US" sz="1200" dirty="0" err="1">
                  <a:solidFill>
                    <a:schemeClr val="tx1"/>
                  </a:solidFill>
                  <a:latin typeface="Arial Narrow" panose="020B0606020202030204" pitchFamily="34" charset="0"/>
                </a:rPr>
                <a:t>Obiettivi</a:t>
              </a:r>
              <a:r>
                <a:rPr lang="en-US" sz="1200" dirty="0">
                  <a:solidFill>
                    <a:schemeClr val="tx1"/>
                  </a:solidFill>
                  <a:latin typeface="Arial Narrow" panose="020B0606020202030204" pitchFamily="34" charset="0"/>
                </a:rPr>
                <a:t> </a:t>
              </a:r>
            </a:p>
            <a:p>
              <a:pPr algn="ctr"/>
              <a:r>
                <a:rPr lang="en-US" sz="1200" dirty="0" err="1">
                  <a:solidFill>
                    <a:schemeClr val="tx1"/>
                  </a:solidFill>
                  <a:latin typeface="Arial Narrow" panose="020B0606020202030204" pitchFamily="34" charset="0"/>
                </a:rPr>
                <a:t>Risorse</a:t>
              </a:r>
              <a:r>
                <a:rPr lang="en-US" sz="1200" dirty="0">
                  <a:solidFill>
                    <a:schemeClr val="tx1"/>
                  </a:solidFill>
                  <a:latin typeface="Arial Narrow" panose="020B0606020202030204" pitchFamily="34" charset="0"/>
                </a:rPr>
                <a:t> </a:t>
              </a:r>
            </a:p>
          </p:txBody>
        </p:sp>
        <p:sp>
          <p:nvSpPr>
            <p:cNvPr id="46" name="TextBox 45">
              <a:extLst>
                <a:ext uri="{FF2B5EF4-FFF2-40B4-BE49-F238E27FC236}">
                  <a16:creationId xmlns:a16="http://schemas.microsoft.com/office/drawing/2014/main" id="{4D904B7C-7290-4263-9766-3DC329F7A210}"/>
                </a:ext>
              </a:extLst>
            </p:cNvPr>
            <p:cNvSpPr txBox="1"/>
            <p:nvPr/>
          </p:nvSpPr>
          <p:spPr>
            <a:xfrm>
              <a:off x="4011339" y="8048156"/>
              <a:ext cx="813073" cy="457583"/>
            </a:xfrm>
            <a:prstGeom prst="rect">
              <a:avLst/>
            </a:prstGeom>
            <a:noFill/>
          </p:spPr>
          <p:txBody>
            <a:bodyPr wrap="square" lIns="72000" tIns="72000" rIns="72000" bIns="72000" rtlCol="0">
              <a:spAutoFit/>
            </a:bodyPr>
            <a:lstStyle/>
            <a:p>
              <a:pPr algn="ctr"/>
              <a:r>
                <a:rPr lang="en-US" sz="1200" b="1" i="1" dirty="0" err="1">
                  <a:latin typeface="Arial Narrow" panose="020B0606020202030204" pitchFamily="34" charset="0"/>
                </a:rPr>
                <a:t>Decisioni</a:t>
              </a:r>
              <a:endParaRPr lang="en-US" sz="1200" b="1" i="1" dirty="0">
                <a:latin typeface="Arial Narrow" panose="020B0606020202030204" pitchFamily="34" charset="0"/>
              </a:endParaRPr>
            </a:p>
          </p:txBody>
        </p:sp>
        <p:sp>
          <p:nvSpPr>
            <p:cNvPr id="47" name="TextBox 46">
              <a:extLst>
                <a:ext uri="{FF2B5EF4-FFF2-40B4-BE49-F238E27FC236}">
                  <a16:creationId xmlns:a16="http://schemas.microsoft.com/office/drawing/2014/main" id="{08DE125C-B3E8-47B0-856E-C7E45F7B75E0}"/>
                </a:ext>
              </a:extLst>
            </p:cNvPr>
            <p:cNvSpPr txBox="1"/>
            <p:nvPr/>
          </p:nvSpPr>
          <p:spPr>
            <a:xfrm>
              <a:off x="6400008" y="7784226"/>
              <a:ext cx="654115" cy="457583"/>
            </a:xfrm>
            <a:prstGeom prst="rect">
              <a:avLst/>
            </a:prstGeom>
            <a:noFill/>
          </p:spPr>
          <p:txBody>
            <a:bodyPr wrap="square" lIns="72000" tIns="72000" rIns="72000" bIns="72000" rtlCol="0">
              <a:spAutoFit/>
            </a:bodyPr>
            <a:lstStyle/>
            <a:p>
              <a:pPr algn="ctr"/>
              <a:r>
                <a:rPr lang="en-US" sz="1200" b="1" i="1" dirty="0">
                  <a:latin typeface="Arial Narrow" panose="020B0606020202030204" pitchFamily="34" charset="0"/>
                </a:rPr>
                <a:t>Output</a:t>
              </a:r>
            </a:p>
          </p:txBody>
        </p:sp>
        <p:cxnSp>
          <p:nvCxnSpPr>
            <p:cNvPr id="49" name="Straight Arrow Connector 48">
              <a:extLst>
                <a:ext uri="{FF2B5EF4-FFF2-40B4-BE49-F238E27FC236}">
                  <a16:creationId xmlns:a16="http://schemas.microsoft.com/office/drawing/2014/main" id="{EFBE9583-92A5-40E6-BCEC-D442E6173C1B}"/>
                </a:ext>
              </a:extLst>
            </p:cNvPr>
            <p:cNvCxnSpPr>
              <a:cxnSpLocks/>
              <a:stCxn id="43" idx="3"/>
              <a:endCxn id="44" idx="1"/>
            </p:cNvCxnSpPr>
            <p:nvPr/>
          </p:nvCxnSpPr>
          <p:spPr>
            <a:xfrm>
              <a:off x="4013500" y="8013018"/>
              <a:ext cx="866702" cy="0"/>
            </a:xfrm>
            <a:prstGeom prst="straightConnector1">
              <a:avLst/>
            </a:prstGeom>
            <a:ln w="28575">
              <a:solidFill>
                <a:schemeClr val="accent2">
                  <a:lumMod val="60000"/>
                  <a:lumOff val="4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6B772CA-F475-4E9E-8CA7-21CE7CE9E90A}"/>
                </a:ext>
              </a:extLst>
            </p:cNvPr>
            <p:cNvCxnSpPr>
              <a:cxnSpLocks/>
              <a:stCxn id="44" idx="3"/>
              <a:endCxn id="47" idx="1"/>
            </p:cNvCxnSpPr>
            <p:nvPr/>
          </p:nvCxnSpPr>
          <p:spPr>
            <a:xfrm flipV="1">
              <a:off x="5960202" y="8013018"/>
              <a:ext cx="439806" cy="1"/>
            </a:xfrm>
            <a:prstGeom prst="straightConnector1">
              <a:avLst/>
            </a:prstGeom>
            <a:ln w="28575">
              <a:solidFill>
                <a:schemeClr val="accent2">
                  <a:lumMod val="60000"/>
                  <a:lumOff val="4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C0A3D636-66F6-4CF7-ADFC-12CA9691413B}"/>
                </a:ext>
              </a:extLst>
            </p:cNvPr>
            <p:cNvCxnSpPr>
              <a:cxnSpLocks/>
              <a:stCxn id="45" idx="2"/>
              <a:endCxn id="43" idx="0"/>
            </p:cNvCxnSpPr>
            <p:nvPr/>
          </p:nvCxnSpPr>
          <p:spPr>
            <a:xfrm>
              <a:off x="3471338" y="6113115"/>
              <a:ext cx="2162" cy="1359903"/>
            </a:xfrm>
            <a:prstGeom prst="straightConnector1">
              <a:avLst/>
            </a:prstGeom>
            <a:ln w="28575">
              <a:solidFill>
                <a:schemeClr val="accent2">
                  <a:lumMod val="60000"/>
                  <a:lumOff val="4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FF579DE8-7805-4B13-AD16-15E8ECE7901C}"/>
                </a:ext>
              </a:extLst>
            </p:cNvPr>
            <p:cNvSpPr/>
            <p:nvPr/>
          </p:nvSpPr>
          <p:spPr>
            <a:xfrm>
              <a:off x="2700336" y="4469458"/>
              <a:ext cx="4464049" cy="28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r>
                <a:rPr lang="it-IT" sz="1000" b="1" dirty="0">
                  <a:solidFill>
                    <a:schemeClr val="bg1"/>
                  </a:solidFill>
                  <a:latin typeface="Arial Narrow" panose="020B0606020202030204" pitchFamily="34" charset="0"/>
                  <a:cs typeface="Arial" panose="020B0604020202020204" pitchFamily="34" charset="0"/>
                </a:rPr>
                <a:t>Fig. 1 </a:t>
              </a:r>
              <a:r>
                <a:rPr lang="it-IT" sz="1000" dirty="0">
                  <a:solidFill>
                    <a:schemeClr val="bg1"/>
                  </a:solidFill>
                  <a:latin typeface="Arial Narrow" panose="020B0606020202030204" pitchFamily="34" charset="0"/>
                  <a:cs typeface="Arial" panose="020B0604020202020204" pitchFamily="34" charset="0"/>
                </a:rPr>
                <a:t>(Interesse secondario)</a:t>
              </a:r>
            </a:p>
          </p:txBody>
        </p:sp>
      </p:grpSp>
      <p:cxnSp>
        <p:nvCxnSpPr>
          <p:cNvPr id="54" name="Straight Connector 53">
            <a:extLst>
              <a:ext uri="{FF2B5EF4-FFF2-40B4-BE49-F238E27FC236}">
                <a16:creationId xmlns:a16="http://schemas.microsoft.com/office/drawing/2014/main" id="{E7EF7684-0248-4129-B629-F0A4B194A995}"/>
              </a:ext>
            </a:extLst>
          </p:cNvPr>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86118F1-9497-42DA-B2AB-B81C4D06F053}"/>
              </a:ext>
            </a:extLst>
          </p:cNvPr>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Rectangle: Rounded Corners 17">
            <a:extLst>
              <a:ext uri="{FF2B5EF4-FFF2-40B4-BE49-F238E27FC236}">
                <a16:creationId xmlns:a16="http://schemas.microsoft.com/office/drawing/2014/main" id="{A50721F6-91B0-4F1C-B5B1-FCF891999200}"/>
              </a:ext>
            </a:extLst>
          </p:cNvPr>
          <p:cNvSpPr/>
          <p:nvPr/>
        </p:nvSpPr>
        <p:spPr>
          <a:xfrm>
            <a:off x="3543907" y="6499494"/>
            <a:ext cx="1637673" cy="779045"/>
          </a:xfrm>
          <a:prstGeom prst="roundRect">
            <a:avLst/>
          </a:prstGeom>
          <a:noFill/>
          <a:ln w="19050">
            <a:noFill/>
          </a:ln>
          <a:effectLst>
            <a:glow rad="635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lIns="72000" tIns="72000" rIns="72000" bIns="72000" rtlCol="0" anchor="ctr"/>
          <a:lstStyle/>
          <a:p>
            <a:pPr algn="ctr"/>
            <a:r>
              <a:rPr lang="en-US" sz="1200" b="1" i="1" dirty="0">
                <a:solidFill>
                  <a:schemeClr val="tx1"/>
                </a:solidFill>
                <a:latin typeface="Arial Narrow" panose="020B0606020202030204" pitchFamily="34" charset="0"/>
              </a:rPr>
              <a:t>Interesse </a:t>
            </a:r>
            <a:r>
              <a:rPr lang="en-US" sz="1200" b="1" i="1" dirty="0" err="1">
                <a:solidFill>
                  <a:schemeClr val="tx1"/>
                </a:solidFill>
                <a:latin typeface="Arial Narrow" panose="020B0606020202030204" pitchFamily="34" charset="0"/>
              </a:rPr>
              <a:t>secondario</a:t>
            </a:r>
            <a:endParaRPr lang="en-US" sz="1200" b="1" i="1" dirty="0">
              <a:solidFill>
                <a:schemeClr val="tx1"/>
              </a:solidFill>
              <a:latin typeface="Arial Narrow" panose="020B0606020202030204" pitchFamily="34" charset="0"/>
            </a:endParaRPr>
          </a:p>
        </p:txBody>
      </p:sp>
      <p:cxnSp>
        <p:nvCxnSpPr>
          <p:cNvPr id="26" name="Straight Arrow Connector 25">
            <a:extLst>
              <a:ext uri="{FF2B5EF4-FFF2-40B4-BE49-F238E27FC236}">
                <a16:creationId xmlns:a16="http://schemas.microsoft.com/office/drawing/2014/main" id="{026AEA6D-0AF3-4075-B4AF-22DACC5A23DE}"/>
              </a:ext>
            </a:extLst>
          </p:cNvPr>
          <p:cNvCxnSpPr>
            <a:cxnSpLocks/>
          </p:cNvCxnSpPr>
          <p:nvPr/>
        </p:nvCxnSpPr>
        <p:spPr>
          <a:xfrm flipH="1">
            <a:off x="2383229" y="6889017"/>
            <a:ext cx="1232913" cy="0"/>
          </a:xfrm>
          <a:prstGeom prst="straightConnector1">
            <a:avLst/>
          </a:prstGeom>
          <a:ln w="28575">
            <a:solidFill>
              <a:schemeClr val="bg1">
                <a:lumMod val="5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04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DB72A1FD-0216-4FB4-A792-1CF1622CFB64}"/>
              </a:ext>
            </a:extLst>
          </p:cNvPr>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D17217D-626F-4C80-BAA3-76909CDE9A5F}"/>
              </a:ext>
            </a:extLst>
          </p:cNvPr>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Text Placeholder 1">
            <a:extLst>
              <a:ext uri="{FF2B5EF4-FFF2-40B4-BE49-F238E27FC236}">
                <a16:creationId xmlns:a16="http://schemas.microsoft.com/office/drawing/2014/main" id="{5C90C1AF-417C-4192-91B0-EDA02D4AE3D8}"/>
              </a:ext>
            </a:extLst>
          </p:cNvPr>
          <p:cNvSpPr txBox="1">
            <a:spLocks/>
          </p:cNvSpPr>
          <p:nvPr/>
        </p:nvSpPr>
        <p:spPr>
          <a:xfrm>
            <a:off x="412545" y="1325235"/>
            <a:ext cx="6769097" cy="7419975"/>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algn="just"/>
            <a:r>
              <a:rPr lang="it-IT" sz="1100" dirty="0">
                <a:latin typeface="Arial Narrow" panose="020B0606020202030204" pitchFamily="34" charset="0"/>
              </a:rPr>
              <a:t>Gli interessi secondari possono essere di vario tipo, sia finanziario che legati al riconoscimento professionale, all’avanzamento di carriera o al soddisfacimento di relazioni sociali, e possono essere ravvisati nella presenza di circostanze fattuali quali il grado di parentela, di rapporti sociali, economici o giuridici tra gli attori decisionali, gli “influencer” (cfr. fig.2) e le controparti interessate dai processi dell’organizzazione.</a:t>
            </a:r>
          </a:p>
          <a:p>
            <a:pPr algn="just"/>
            <a:r>
              <a:rPr lang="it-IT" sz="1100" dirty="0">
                <a:latin typeface="Arial Narrow" panose="020B0606020202030204" pitchFamily="34" charset="0"/>
              </a:rPr>
              <a:t>Tali circostanze fattuali si possono manifestare con livelli di incidenza, di apparenza e complessità molto differenti e pertanto richiedono una valutazione specifica circa la sussistenza di un ipotetico interesse secondario “rilevante” in conflitto con gli interessi dell’organizzazione.</a:t>
            </a:r>
          </a:p>
          <a:p>
            <a:pPr algn="just"/>
            <a:r>
              <a:rPr lang="it-IT" sz="1100" dirty="0">
                <a:latin typeface="Arial Narrow" panose="020B0606020202030204" pitchFamily="34" charset="0"/>
              </a:rPr>
              <a:t>Di fatto, alcune circostanze possono essere tali da rendere oggettiva tale ipotesi (es. la ditta che partecipa al </a:t>
            </a:r>
            <a:r>
              <a:rPr lang="it-IT" sz="1100" dirty="0" err="1">
                <a:latin typeface="Arial Narrow" panose="020B0606020202030204" pitchFamily="34" charset="0"/>
              </a:rPr>
              <a:t>tendering</a:t>
            </a:r>
            <a:r>
              <a:rPr lang="it-IT" sz="1100" dirty="0">
                <a:latin typeface="Arial Narrow" panose="020B0606020202030204" pitchFamily="34" charset="0"/>
              </a:rPr>
              <a:t> è di proprietà del coniuge del componente della commissione aggiudicatrice), ma altre possono richiedere valutazione più complesse (es. il coniuge del componente della commissione aggiudicatrice fino ad alcuni anni prima ha avuto un incarico professionale presso la ditta che partecipa oggi al </a:t>
            </a:r>
            <a:r>
              <a:rPr lang="it-IT" sz="1100" dirty="0" err="1">
                <a:latin typeface="Arial Narrow" panose="020B0606020202030204" pitchFamily="34" charset="0"/>
              </a:rPr>
              <a:t>tendering</a:t>
            </a:r>
            <a:r>
              <a:rPr lang="it-IT" sz="1100" dirty="0">
                <a:latin typeface="Arial Narrow" panose="020B0606020202030204" pitchFamily="34" charset="0"/>
              </a:rPr>
              <a:t>).</a:t>
            </a:r>
          </a:p>
          <a:p>
            <a:pPr algn="just"/>
            <a:r>
              <a:rPr lang="it-IT" sz="1100" dirty="0">
                <a:latin typeface="Arial Narrow" panose="020B0606020202030204" pitchFamily="34" charset="0"/>
              </a:rPr>
              <a:t>In conclusione, l’asimmetria informativa tra </a:t>
            </a:r>
            <a:r>
              <a:rPr lang="it-IT" sz="1100" dirty="0" err="1">
                <a:latin typeface="Arial Narrow" panose="020B0606020202030204" pitchFamily="34" charset="0"/>
              </a:rPr>
              <a:t>principal</a:t>
            </a:r>
            <a:r>
              <a:rPr lang="it-IT" sz="1100" dirty="0">
                <a:latin typeface="Arial Narrow" panose="020B0606020202030204" pitchFamily="34" charset="0"/>
              </a:rPr>
              <a:t> e agent è mitigata o eliminata attraverso:</a:t>
            </a:r>
          </a:p>
          <a:p>
            <a:pPr marL="285750" indent="-285750" algn="just">
              <a:buFont typeface="+mj-lt"/>
              <a:buAutoNum type="romanUcPeriod"/>
            </a:pPr>
            <a:r>
              <a:rPr lang="it-IT" sz="1100" dirty="0">
                <a:latin typeface="Arial Narrow" panose="020B0606020202030204" pitchFamily="34" charset="0"/>
              </a:rPr>
              <a:t>un processo cognitivo riguardante circostanze fattuali che possono essere apprese tramite dichiarazioni o segnalazioni;</a:t>
            </a:r>
          </a:p>
          <a:p>
            <a:pPr marL="285750" indent="-285750" algn="just">
              <a:buFont typeface="+mj-lt"/>
              <a:buAutoNum type="romanUcPeriod"/>
            </a:pPr>
            <a:r>
              <a:rPr lang="it-IT" sz="1100" dirty="0">
                <a:latin typeface="Arial Narrow" panose="020B0606020202030204" pitchFamily="34" charset="0"/>
              </a:rPr>
              <a:t>un processo logico che si sostanzia in ipotesi, più o meno complesse, circa la presenza di un interesse secondario confliggente derivante da tali circostanze fattuali dichiarate/segnalate ed eventualmente approfondite.</a:t>
            </a:r>
          </a:p>
          <a:p>
            <a:pPr algn="just"/>
            <a:r>
              <a:rPr lang="it-IT" sz="1100" dirty="0">
                <a:latin typeface="Arial Narrow" panose="020B0606020202030204" pitchFamily="34" charset="0"/>
              </a:rPr>
              <a:t>In altri termini si deve essere in presenza di un “</a:t>
            </a:r>
            <a:r>
              <a:rPr lang="it-IT" sz="1100" dirty="0" err="1">
                <a:latin typeface="Arial Narrow" panose="020B0606020202030204" pitchFamily="34" charset="0"/>
              </a:rPr>
              <a:t>interests</a:t>
            </a:r>
            <a:r>
              <a:rPr lang="it-IT" sz="1100" dirty="0">
                <a:latin typeface="Arial Narrow" panose="020B0606020202030204" pitchFamily="34" charset="0"/>
              </a:rPr>
              <a:t> </a:t>
            </a:r>
            <a:r>
              <a:rPr lang="it-IT" sz="1100" dirty="0" err="1">
                <a:latin typeface="Arial Narrow" panose="020B0606020202030204" pitchFamily="34" charset="0"/>
              </a:rPr>
              <a:t>which</a:t>
            </a:r>
            <a:r>
              <a:rPr lang="it-IT" sz="1100" dirty="0">
                <a:latin typeface="Arial Narrow" panose="020B0606020202030204" pitchFamily="34" charset="0"/>
              </a:rPr>
              <a:t> </a:t>
            </a:r>
            <a:r>
              <a:rPr lang="it-IT" sz="1100" dirty="0" err="1">
                <a:latin typeface="Arial Narrow" panose="020B0606020202030204" pitchFamily="34" charset="0"/>
              </a:rPr>
              <a:t>could</a:t>
            </a:r>
            <a:r>
              <a:rPr lang="it-IT" sz="1100" dirty="0">
                <a:latin typeface="Arial Narrow" panose="020B0606020202030204" pitchFamily="34" charset="0"/>
              </a:rPr>
              <a:t> </a:t>
            </a:r>
            <a:r>
              <a:rPr lang="it-IT" sz="1100" dirty="0" err="1">
                <a:latin typeface="Arial Narrow" panose="020B0606020202030204" pitchFamily="34" charset="0"/>
              </a:rPr>
              <a:t>improperly</a:t>
            </a:r>
            <a:r>
              <a:rPr lang="it-IT" sz="1100" dirty="0">
                <a:latin typeface="Arial Narrow" panose="020B0606020202030204" pitchFamily="34" charset="0"/>
              </a:rPr>
              <a:t> </a:t>
            </a:r>
            <a:r>
              <a:rPr lang="it-IT" sz="1100" dirty="0" err="1">
                <a:latin typeface="Arial Narrow" panose="020B0606020202030204" pitchFamily="34" charset="0"/>
              </a:rPr>
              <a:t>influence</a:t>
            </a:r>
            <a:r>
              <a:rPr lang="it-IT" sz="1100" dirty="0">
                <a:latin typeface="Arial Narrow" panose="020B0606020202030204" pitchFamily="34" charset="0"/>
              </a:rPr>
              <a:t> the performance”. </a:t>
            </a:r>
          </a:p>
          <a:p>
            <a:pPr algn="just"/>
            <a:r>
              <a:rPr lang="it-IT" sz="1100" dirty="0">
                <a:latin typeface="Arial Narrow" panose="020B0606020202030204" pitchFamily="34" charset="0"/>
              </a:rPr>
              <a:t>Il conflitto di interessi è quindi una situazione derivante da determinate circostanze fattuali da cui emerge un’ipotesi sulla presenza/apparenza di un interesse secondario in capo </a:t>
            </a:r>
            <a:r>
              <a:rPr lang="it-IT" sz="1100" dirty="0" err="1">
                <a:latin typeface="Arial Narrow" panose="020B0606020202030204" pitchFamily="34" charset="0"/>
              </a:rPr>
              <a:t>all’agent</a:t>
            </a:r>
            <a:r>
              <a:rPr lang="it-IT" sz="1100" dirty="0">
                <a:latin typeface="Arial Narrow" panose="020B0606020202030204" pitchFamily="34" charset="0"/>
              </a:rPr>
              <a:t> in grado di influenzarne le decisioni. </a:t>
            </a:r>
          </a:p>
          <a:p>
            <a:pPr algn="just"/>
            <a:r>
              <a:rPr lang="it-IT" sz="1100" dirty="0">
                <a:latin typeface="Arial Narrow" panose="020B0606020202030204" pitchFamily="34" charset="0"/>
              </a:rPr>
              <a:t>La valutata sussistenza di un interesse secondario non comporta alcuna ipotesi sulla presenza di un conseguente comportamento illecito in capo </a:t>
            </a:r>
            <a:r>
              <a:rPr lang="it-IT" sz="1100" dirty="0" err="1">
                <a:latin typeface="Arial Narrow" panose="020B0606020202030204" pitchFamily="34" charset="0"/>
              </a:rPr>
              <a:t>all’agent</a:t>
            </a:r>
            <a:r>
              <a:rPr lang="it-IT" sz="1100" dirty="0">
                <a:latin typeface="Arial Narrow" panose="020B0606020202030204" pitchFamily="34" charset="0"/>
              </a:rPr>
              <a:t>.</a:t>
            </a:r>
            <a:endParaRPr lang="en-US" sz="1100" dirty="0">
              <a:latin typeface="Arial Narrow" panose="020B0606020202030204" pitchFamily="34" charset="0"/>
            </a:endParaRPr>
          </a:p>
          <a:p>
            <a:pPr algn="just"/>
            <a:endParaRPr lang="it-IT" sz="1100" dirty="0">
              <a:latin typeface="Arial Narrow" panose="020B0606020202030204" pitchFamily="34" charset="0"/>
            </a:endParaRPr>
          </a:p>
        </p:txBody>
      </p:sp>
    </p:spTree>
    <p:extLst>
      <p:ext uri="{BB962C8B-B14F-4D97-AF65-F5344CB8AC3E}">
        <p14:creationId xmlns:p14="http://schemas.microsoft.com/office/powerpoint/2010/main" val="3562097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Connector 54">
            <a:extLst>
              <a:ext uri="{FF2B5EF4-FFF2-40B4-BE49-F238E27FC236}">
                <a16:creationId xmlns:a16="http://schemas.microsoft.com/office/drawing/2014/main" id="{EF94E5BF-55DC-45CD-958B-405BEAC36BDC}"/>
              </a:ext>
            </a:extLst>
          </p:cNvPr>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B0994BF-1D4A-4643-8141-75A0D147323A}"/>
              </a:ext>
            </a:extLst>
          </p:cNvPr>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1" name="Text Placeholder 1">
            <a:extLst>
              <a:ext uri="{FF2B5EF4-FFF2-40B4-BE49-F238E27FC236}">
                <a16:creationId xmlns:a16="http://schemas.microsoft.com/office/drawing/2014/main" id="{549950A4-CD2F-4991-8AFA-F84DC2684E95}"/>
              </a:ext>
            </a:extLst>
          </p:cNvPr>
          <p:cNvSpPr txBox="1">
            <a:spLocks/>
          </p:cNvSpPr>
          <p:nvPr/>
        </p:nvSpPr>
        <p:spPr>
          <a:xfrm>
            <a:off x="412546" y="1325235"/>
            <a:ext cx="6769097" cy="7419975"/>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algn="just"/>
            <a:r>
              <a:rPr lang="it-IT" sz="1100" dirty="0">
                <a:latin typeface="Arial Narrow" panose="020B0606020202030204" pitchFamily="34" charset="0"/>
              </a:rPr>
              <a:t>La scheda successiva contiene alcuni spunti di riflessione su quanto esposto:</a:t>
            </a:r>
          </a:p>
        </p:txBody>
      </p:sp>
      <p:sp>
        <p:nvSpPr>
          <p:cNvPr id="12" name="Rectangle 11">
            <a:extLst>
              <a:ext uri="{FF2B5EF4-FFF2-40B4-BE49-F238E27FC236}">
                <a16:creationId xmlns:a16="http://schemas.microsoft.com/office/drawing/2014/main" id="{4F2810E4-7DD0-498B-8475-8154F17BC774}"/>
              </a:ext>
            </a:extLst>
          </p:cNvPr>
          <p:cNvSpPr/>
          <p:nvPr/>
        </p:nvSpPr>
        <p:spPr>
          <a:xfrm>
            <a:off x="395287" y="1769735"/>
            <a:ext cx="6769097" cy="4885066"/>
          </a:xfrm>
          <a:prstGeom prst="rect">
            <a:avLst/>
          </a:prstGeom>
          <a:solidFill>
            <a:schemeClr val="bg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ctr">
              <a:spcAft>
                <a:spcPts val="300"/>
              </a:spcAft>
            </a:pPr>
            <a:r>
              <a:rPr lang="it-IT" sz="1050" b="1" i="1" u="sng" dirty="0">
                <a:solidFill>
                  <a:schemeClr val="tx1"/>
                </a:solidFill>
                <a:latin typeface="Arial Narrow" panose="020B0606020202030204" pitchFamily="34" charset="0"/>
              </a:rPr>
              <a:t>SCHEDA 1</a:t>
            </a:r>
            <a:r>
              <a:rPr lang="it-IT" sz="1050" b="1" i="1" dirty="0">
                <a:solidFill>
                  <a:schemeClr val="tx1"/>
                </a:solidFill>
                <a:latin typeface="Arial Narrow" panose="020B0606020202030204" pitchFamily="34" charset="0"/>
              </a:rPr>
              <a:t>: Valutazione del grado di influenza dell’interesse secondario sulle decisioni</a:t>
            </a:r>
          </a:p>
          <a:p>
            <a:pPr>
              <a:spcAft>
                <a:spcPts val="300"/>
              </a:spcAft>
            </a:pPr>
            <a:endParaRPr lang="it-IT" sz="900" b="1" dirty="0">
              <a:solidFill>
                <a:schemeClr val="tx1"/>
              </a:solidFill>
              <a:latin typeface="Arial Narrow" panose="020B0606020202030204" pitchFamily="34" charset="0"/>
            </a:endParaRPr>
          </a:p>
          <a:p>
            <a:pPr>
              <a:spcAft>
                <a:spcPts val="300"/>
              </a:spcAft>
            </a:pPr>
            <a:r>
              <a:rPr lang="it-IT" sz="900" dirty="0">
                <a:solidFill>
                  <a:schemeClr val="tx1"/>
                </a:solidFill>
                <a:latin typeface="Arial Narrow" panose="020B0606020202030204" pitchFamily="34" charset="0"/>
              </a:rPr>
              <a:t>Con riferimento a un ipotetico processo di </a:t>
            </a:r>
            <a:r>
              <a:rPr lang="it-IT" sz="900" dirty="0" err="1">
                <a:solidFill>
                  <a:schemeClr val="tx1"/>
                </a:solidFill>
                <a:latin typeface="Arial Narrow" panose="020B0606020202030204" pitchFamily="34" charset="0"/>
              </a:rPr>
              <a:t>procurement</a:t>
            </a:r>
            <a:r>
              <a:rPr lang="it-IT" sz="900" dirty="0">
                <a:solidFill>
                  <a:schemeClr val="tx1"/>
                </a:solidFill>
                <a:latin typeface="Arial Narrow" panose="020B0606020202030204" pitchFamily="34" charset="0"/>
              </a:rPr>
              <a:t>:</a:t>
            </a:r>
          </a:p>
          <a:p>
            <a:pPr marL="285750" indent="-285750">
              <a:spcAft>
                <a:spcPts val="300"/>
              </a:spcAft>
              <a:buFont typeface="+mj-lt"/>
              <a:buAutoNum type="romanUcPeriod"/>
            </a:pPr>
            <a:r>
              <a:rPr lang="it-IT" sz="900" dirty="0">
                <a:solidFill>
                  <a:schemeClr val="tx1"/>
                </a:solidFill>
                <a:latin typeface="Arial Narrow" panose="020B0606020202030204" pitchFamily="34" charset="0"/>
              </a:rPr>
              <a:t>un’organizzazione (</a:t>
            </a:r>
            <a:r>
              <a:rPr lang="it-IT" sz="900" dirty="0" err="1">
                <a:solidFill>
                  <a:schemeClr val="tx1"/>
                </a:solidFill>
                <a:latin typeface="Arial Narrow" panose="020B0606020202030204" pitchFamily="34" charset="0"/>
              </a:rPr>
              <a:t>principal</a:t>
            </a:r>
            <a:r>
              <a:rPr lang="it-IT" sz="900" dirty="0">
                <a:solidFill>
                  <a:schemeClr val="tx1"/>
                </a:solidFill>
                <a:latin typeface="Arial Narrow" panose="020B0606020202030204" pitchFamily="34" charset="0"/>
              </a:rPr>
              <a:t>) ha incaricato personale interno (agent) di formare un’apposita Commissione aggiudicatrice;</a:t>
            </a:r>
          </a:p>
          <a:p>
            <a:pPr marL="285750" indent="-285750">
              <a:spcAft>
                <a:spcPts val="300"/>
              </a:spcAft>
              <a:buFont typeface="+mj-lt"/>
              <a:buAutoNum type="romanUcPeriod"/>
            </a:pPr>
            <a:r>
              <a:rPr lang="it-IT" sz="900" dirty="0">
                <a:solidFill>
                  <a:schemeClr val="tx1"/>
                </a:solidFill>
                <a:latin typeface="Arial Narrow" panose="020B0606020202030204" pitchFamily="34" charset="0"/>
              </a:rPr>
              <a:t>l’interesse primario dell’organizzazione è di effettuare un acquisto al miglior rapporto prezzo/qualità, tenuti presenti i vincoli di budget e l’urgenza del fabbisogno.</a:t>
            </a:r>
          </a:p>
          <a:p>
            <a:pPr>
              <a:spcAft>
                <a:spcPts val="300"/>
              </a:spcAft>
            </a:pPr>
            <a:endParaRPr lang="it-IT" sz="900" b="1" dirty="0">
              <a:solidFill>
                <a:schemeClr val="tx1"/>
              </a:solidFill>
              <a:latin typeface="Arial Narrow" panose="020B0606020202030204" pitchFamily="34" charset="0"/>
            </a:endParaRPr>
          </a:p>
          <a:p>
            <a:pPr>
              <a:spcAft>
                <a:spcPts val="300"/>
              </a:spcAft>
            </a:pPr>
            <a:r>
              <a:rPr lang="it-IT" sz="900" b="1" u="sng" dirty="0">
                <a:solidFill>
                  <a:schemeClr val="tx1"/>
                </a:solidFill>
                <a:latin typeface="Arial Narrow" panose="020B0606020202030204" pitchFamily="34" charset="0"/>
              </a:rPr>
              <a:t>Scenario A</a:t>
            </a:r>
          </a:p>
          <a:p>
            <a:pPr>
              <a:spcAft>
                <a:spcPts val="300"/>
              </a:spcAft>
            </a:pPr>
            <a:r>
              <a:rPr lang="it-IT" sz="900" dirty="0">
                <a:solidFill>
                  <a:schemeClr val="tx1"/>
                </a:solidFill>
                <a:latin typeface="Arial Narrow" panose="020B0606020202030204" pitchFamily="34" charset="0"/>
              </a:rPr>
              <a:t>Supponiamo la presenza di una relazione di parentela (coniugio) tra un componente della Commissione aggiudicatrice e il rappresentante legale di uno degli operatori economici partecipanti.</a:t>
            </a:r>
          </a:p>
          <a:p>
            <a:pPr>
              <a:spcAft>
                <a:spcPts val="300"/>
              </a:spcAft>
            </a:pPr>
            <a:r>
              <a:rPr lang="it-IT" sz="900" dirty="0">
                <a:solidFill>
                  <a:schemeClr val="tx1"/>
                </a:solidFill>
                <a:latin typeface="Arial Narrow" panose="020B0606020202030204" pitchFamily="34" charset="0"/>
              </a:rPr>
              <a:t>Tali circostanze (il grado di relazione di parentela e la posizione ricoperta) esprimono l’oggettiva presenza di un interesse secondario in capo al componente della Commissione che può comportare un conflitto con l’interesse primario dell’organizzazione.</a:t>
            </a:r>
          </a:p>
          <a:p>
            <a:pPr>
              <a:spcAft>
                <a:spcPts val="300"/>
              </a:spcAft>
            </a:pPr>
            <a:r>
              <a:rPr lang="it-IT" sz="900" dirty="0">
                <a:solidFill>
                  <a:schemeClr val="tx1"/>
                </a:solidFill>
                <a:latin typeface="Arial Narrow" panose="020B0606020202030204" pitchFamily="34" charset="0"/>
              </a:rPr>
              <a:t>Tale valutazione non implica alcuna ipotesi circa la possibile assunzione di un conseguente comportamento illecito da parte del componente della Commissione.</a:t>
            </a:r>
          </a:p>
          <a:p>
            <a:pPr>
              <a:spcAft>
                <a:spcPts val="300"/>
              </a:spcAft>
            </a:pPr>
            <a:r>
              <a:rPr lang="it-IT" sz="900" dirty="0">
                <a:solidFill>
                  <a:schemeClr val="tx1"/>
                </a:solidFill>
                <a:latin typeface="Arial Narrow" panose="020B0606020202030204" pitchFamily="34" charset="0"/>
              </a:rPr>
              <a:t>Tuttavia, in assenza di un processo strutturato volto a portare a conoscenza dell’organizzazione tali circostanze per la loro gestione, le asimmetrie informative potrebbero degenerare in comportamenti fraudolenti.</a:t>
            </a:r>
          </a:p>
          <a:p>
            <a:pPr>
              <a:spcAft>
                <a:spcPts val="300"/>
              </a:spcAft>
            </a:pPr>
            <a:endParaRPr lang="it-IT" sz="900" dirty="0">
              <a:solidFill>
                <a:schemeClr val="tx1"/>
              </a:solidFill>
              <a:latin typeface="Arial Narrow" panose="020B0606020202030204" pitchFamily="34" charset="0"/>
            </a:endParaRPr>
          </a:p>
          <a:p>
            <a:pPr>
              <a:spcAft>
                <a:spcPts val="300"/>
              </a:spcAft>
            </a:pPr>
            <a:r>
              <a:rPr lang="it-IT" sz="900" b="1" dirty="0">
                <a:solidFill>
                  <a:schemeClr val="tx1"/>
                </a:solidFill>
                <a:latin typeface="Arial Narrow" panose="020B0606020202030204" pitchFamily="34" charset="0"/>
              </a:rPr>
              <a:t>SPUNTI DI RIFLESSIONE </a:t>
            </a:r>
          </a:p>
          <a:p>
            <a:pPr>
              <a:spcAft>
                <a:spcPts val="300"/>
              </a:spcAft>
            </a:pPr>
            <a:r>
              <a:rPr lang="it-IT" sz="900" dirty="0">
                <a:solidFill>
                  <a:schemeClr val="tx1"/>
                </a:solidFill>
                <a:latin typeface="Arial Narrow" panose="020B0606020202030204" pitchFamily="34" charset="0"/>
              </a:rPr>
              <a:t>Nel medesimo processo di procurement, come sopra descritto, ravvisereste un interesse secondario e un conseguente conflitto di interessi nei seguenti scenari?</a:t>
            </a: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B</a:t>
            </a:r>
            <a:r>
              <a:rPr lang="it-IT" sz="900" dirty="0">
                <a:solidFill>
                  <a:schemeClr val="tx1"/>
                </a:solidFill>
                <a:latin typeface="Arial Narrow" panose="020B0606020202030204" pitchFamily="34" charset="0"/>
              </a:rPr>
              <a:t>: se il componente della commissione e il rappresentante legale della società, pur essendo divorziati da molti anni, sono genitori di minori in affidamento congiunto;</a:t>
            </a: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C</a:t>
            </a:r>
            <a:r>
              <a:rPr lang="it-IT" sz="900" dirty="0">
                <a:solidFill>
                  <a:schemeClr val="tx1"/>
                </a:solidFill>
                <a:latin typeface="Arial Narrow" panose="020B0606020202030204" pitchFamily="34" charset="0"/>
              </a:rPr>
              <a:t>: se il componente della commissione dichiara di avere un rapporto di frequentazione abituale con il marito del legale rappresentante della società;</a:t>
            </a: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D</a:t>
            </a:r>
            <a:r>
              <a:rPr lang="it-IT" sz="900" dirty="0">
                <a:solidFill>
                  <a:schemeClr val="tx1"/>
                </a:solidFill>
                <a:latin typeface="Arial Narrow" panose="020B0606020202030204" pitchFamily="34" charset="0"/>
              </a:rPr>
              <a:t>: se il genitore del componente della commissione è stato fino ad alcuni anni prima:</a:t>
            </a:r>
          </a:p>
          <a:p>
            <a:pPr marL="360363" indent="-179388">
              <a:spcAft>
                <a:spcPts val="300"/>
              </a:spcAft>
              <a:buFont typeface="+mj-lt"/>
              <a:buAutoNum type="romanLcPeriod"/>
            </a:pPr>
            <a:r>
              <a:rPr lang="it-IT" sz="900" dirty="0">
                <a:solidFill>
                  <a:schemeClr val="tx1"/>
                </a:solidFill>
                <a:latin typeface="Arial Narrow" panose="020B0606020202030204" pitchFamily="34" charset="0"/>
              </a:rPr>
              <a:t>rappresentante legale della società;</a:t>
            </a:r>
          </a:p>
          <a:p>
            <a:pPr marL="360363" indent="-179388">
              <a:spcAft>
                <a:spcPts val="300"/>
              </a:spcAft>
              <a:buFont typeface="+mj-lt"/>
              <a:buAutoNum type="romanLcPeriod"/>
            </a:pPr>
            <a:r>
              <a:rPr lang="it-IT" sz="900" dirty="0">
                <a:solidFill>
                  <a:schemeClr val="tx1"/>
                </a:solidFill>
                <a:latin typeface="Arial Narrow" panose="020B0606020202030204" pitchFamily="34" charset="0"/>
              </a:rPr>
              <a:t>dipendente della società, con un rapporto durato oltre un ventennio.</a:t>
            </a:r>
          </a:p>
        </p:txBody>
      </p:sp>
    </p:spTree>
    <p:extLst>
      <p:ext uri="{BB962C8B-B14F-4D97-AF65-F5344CB8AC3E}">
        <p14:creationId xmlns:p14="http://schemas.microsoft.com/office/powerpoint/2010/main" val="2684812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95288" y="9409329"/>
            <a:ext cx="6769092" cy="470155"/>
            <a:chOff x="2700337" y="9079265"/>
            <a:chExt cx="2089151" cy="695148"/>
          </a:xfrm>
        </p:grpSpPr>
        <p:sp>
          <p:nvSpPr>
            <p:cNvPr id="8" name="Rectangle 7"/>
            <p:cNvSpPr/>
            <p:nvPr/>
          </p:nvSpPr>
          <p:spPr>
            <a:xfrm>
              <a:off x="2700338" y="9095443"/>
              <a:ext cx="2089149" cy="6789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pPr>
                <a:spcAft>
                  <a:spcPts val="600"/>
                </a:spcAft>
              </a:pPr>
              <a:r>
                <a:rPr lang="en-US" sz="700" baseline="50000" dirty="0">
                  <a:solidFill>
                    <a:schemeClr val="tx1"/>
                  </a:solidFill>
                  <a:latin typeface="EYInterstate Light" panose="02000506000000020004" pitchFamily="2" charset="0"/>
                </a:rPr>
                <a:t>3</a:t>
              </a:r>
              <a:r>
                <a:rPr lang="en-US" sz="700" dirty="0">
                  <a:solidFill>
                    <a:schemeClr val="tx1"/>
                  </a:solidFill>
                  <a:latin typeface="EYInterstate Light" panose="02000506000000020004" pitchFamily="2" charset="0"/>
                </a:rPr>
                <a:t> </a:t>
              </a:r>
              <a:r>
                <a:rPr lang="en-US" sz="700" dirty="0">
                  <a:solidFill>
                    <a:schemeClr val="tx1"/>
                  </a:solidFill>
                  <a:latin typeface="Arial Narrow" panose="020B0606020202030204" pitchFamily="34" charset="0"/>
                </a:rPr>
                <a:t>McMurray, Concepts of mind and intelligence in educational theory, 1975. </a:t>
              </a:r>
            </a:p>
            <a:p>
              <a:pPr>
                <a:spcAft>
                  <a:spcPts val="600"/>
                </a:spcAft>
              </a:pPr>
              <a:r>
                <a:rPr lang="en-US" sz="700" baseline="50000" dirty="0">
                  <a:solidFill>
                    <a:schemeClr val="tx1"/>
                  </a:solidFill>
                  <a:latin typeface="Arial Narrow" panose="020B0606020202030204" pitchFamily="34" charset="0"/>
                </a:rPr>
                <a:t>4</a:t>
              </a:r>
              <a:r>
                <a:rPr lang="en-US" sz="700" dirty="0">
                  <a:solidFill>
                    <a:schemeClr val="tx1"/>
                  </a:solidFill>
                  <a:latin typeface="Arial Narrow" panose="020B0606020202030204" pitchFamily="34" charset="0"/>
                </a:rPr>
                <a:t> French, Raven, The bases of Social Power, 1959. </a:t>
              </a:r>
              <a:endParaRPr lang="it-IT" sz="700" dirty="0">
                <a:solidFill>
                  <a:schemeClr val="tx1"/>
                </a:solidFill>
                <a:latin typeface="Arial Narrow" panose="020B0606020202030204" pitchFamily="34" charset="0"/>
              </a:endParaRPr>
            </a:p>
          </p:txBody>
        </p:sp>
        <p:cxnSp>
          <p:nvCxnSpPr>
            <p:cNvPr id="9" name="Straight Connector 8"/>
            <p:cNvCxnSpPr/>
            <p:nvPr/>
          </p:nvCxnSpPr>
          <p:spPr>
            <a:xfrm>
              <a:off x="2700337" y="9079265"/>
              <a:ext cx="2089151"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55" name="Straight Connector 54">
            <a:extLst>
              <a:ext uri="{FF2B5EF4-FFF2-40B4-BE49-F238E27FC236}">
                <a16:creationId xmlns:a16="http://schemas.microsoft.com/office/drawing/2014/main" id="{EF94E5BF-55DC-45CD-958B-405BEAC36BDC}"/>
              </a:ext>
            </a:extLst>
          </p:cNvPr>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B0994BF-1D4A-4643-8141-75A0D147323A}"/>
              </a:ext>
            </a:extLst>
          </p:cNvPr>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1" name="Text Placeholder 1">
            <a:extLst>
              <a:ext uri="{FF2B5EF4-FFF2-40B4-BE49-F238E27FC236}">
                <a16:creationId xmlns:a16="http://schemas.microsoft.com/office/drawing/2014/main" id="{549950A4-CD2F-4991-8AFA-F84DC2684E95}"/>
              </a:ext>
            </a:extLst>
          </p:cNvPr>
          <p:cNvSpPr txBox="1">
            <a:spLocks/>
          </p:cNvSpPr>
          <p:nvPr/>
        </p:nvSpPr>
        <p:spPr>
          <a:xfrm>
            <a:off x="412546" y="1325235"/>
            <a:ext cx="6769097" cy="7419975"/>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algn="just"/>
            <a:r>
              <a:rPr lang="it-IT" sz="1100" dirty="0">
                <a:latin typeface="Arial Narrow" panose="020B0606020202030204" pitchFamily="34" charset="0"/>
              </a:rPr>
              <a:t>Come suddetto, l’interesse secondario deve essere in grado di “</a:t>
            </a:r>
            <a:r>
              <a:rPr lang="it-IT" sz="1100" dirty="0" err="1">
                <a:latin typeface="Arial Narrow" panose="020B0606020202030204" pitchFamily="34" charset="0"/>
              </a:rPr>
              <a:t>improperly</a:t>
            </a:r>
            <a:r>
              <a:rPr lang="it-IT" sz="1100" dirty="0">
                <a:latin typeface="Arial Narrow" panose="020B0606020202030204" pitchFamily="34" charset="0"/>
              </a:rPr>
              <a:t> </a:t>
            </a:r>
            <a:r>
              <a:rPr lang="it-IT" sz="1100" dirty="0" err="1">
                <a:latin typeface="Arial Narrow" panose="020B0606020202030204" pitchFamily="34" charset="0"/>
              </a:rPr>
              <a:t>influence</a:t>
            </a:r>
            <a:r>
              <a:rPr lang="it-IT" sz="1100" dirty="0">
                <a:latin typeface="Arial Narrow" panose="020B0606020202030204" pitchFamily="34" charset="0"/>
              </a:rPr>
              <a:t> the performance” </a:t>
            </a:r>
            <a:r>
              <a:rPr lang="it-IT" sz="1100" dirty="0" err="1">
                <a:latin typeface="Arial Narrow" panose="020B0606020202030204" pitchFamily="34" charset="0"/>
              </a:rPr>
              <a:t>dell’agent</a:t>
            </a:r>
            <a:r>
              <a:rPr lang="it-IT" sz="1100" dirty="0">
                <a:latin typeface="Arial Narrow" panose="020B0606020202030204" pitchFamily="34" charset="0"/>
              </a:rPr>
              <a:t>. </a:t>
            </a:r>
          </a:p>
          <a:p>
            <a:pPr algn="just"/>
            <a:r>
              <a:rPr lang="it-IT" sz="1100" dirty="0">
                <a:latin typeface="Arial Narrow" panose="020B0606020202030204" pitchFamily="34" charset="0"/>
              </a:rPr>
              <a:t>In generale, l’abilità di influenzare la condotta di altri soggetti aziendali e/o di resistere alle influenze messe in atto nei propri confronti può essere considerata una forma di potere </a:t>
            </a:r>
            <a:r>
              <a:rPr lang="it-IT" sz="1100" baseline="30000" dirty="0">
                <a:latin typeface="Arial Narrow" panose="020B0606020202030204" pitchFamily="34" charset="0"/>
              </a:rPr>
              <a:t>3</a:t>
            </a:r>
            <a:r>
              <a:rPr lang="it-IT" sz="1100" dirty="0">
                <a:latin typeface="Arial Narrow" panose="020B0606020202030204" pitchFamily="34" charset="0"/>
              </a:rPr>
              <a:t>. </a:t>
            </a:r>
          </a:p>
          <a:p>
            <a:pPr algn="just"/>
            <a:r>
              <a:rPr lang="it-IT" sz="1100" dirty="0">
                <a:latin typeface="Arial Narrow" panose="020B0606020202030204" pitchFamily="34" charset="0"/>
              </a:rPr>
              <a:t>Secondo la tradizionale classificazione, le forme e tipi di potere </a:t>
            </a:r>
            <a:r>
              <a:rPr lang="it-IT" sz="1100" baseline="30000" dirty="0">
                <a:latin typeface="Arial Narrow" panose="020B0606020202030204" pitchFamily="34" charset="0"/>
              </a:rPr>
              <a:t>4</a:t>
            </a:r>
            <a:r>
              <a:rPr lang="it-IT" sz="1100" dirty="0">
                <a:latin typeface="Arial Narrow" panose="020B0606020202030204" pitchFamily="34" charset="0"/>
              </a:rPr>
              <a:t> che possono essere individuati sono le seguenti:</a:t>
            </a:r>
          </a:p>
          <a:p>
            <a:pPr lvl="4" algn="just"/>
            <a:r>
              <a:rPr lang="it-IT" sz="1100" u="sng" dirty="0">
                <a:latin typeface="Arial Narrow" panose="020B0606020202030204" pitchFamily="34" charset="0"/>
              </a:rPr>
              <a:t>Potere di posizione:</a:t>
            </a:r>
            <a:r>
              <a:rPr lang="it-IT" sz="1100" dirty="0">
                <a:latin typeface="Arial Narrow" panose="020B0606020202030204" pitchFamily="34" charset="0"/>
              </a:rPr>
              <a:t> potere interpersonale che deriva dall’occupare una posizione formale di autorità. Si fonda su norme, valori e credenze di regola apprese nel corso del processo di socializzazione secondo le quali determinate persone dotate di autorità hanno diritto legittimo di governare e di influenzare gli altri. Nella maggior parte delle organizzazioni, l’autorità è individuata e distribuita nella forma della gerarchia in base alla quale le persone che rivestono un più elevato grado sono legittimate a esercitare potere nei confronti dei titolari delle posizioni gerarchicamente subordinate. </a:t>
            </a:r>
          </a:p>
          <a:p>
            <a:pPr lvl="4" algn="just"/>
            <a:r>
              <a:rPr lang="it-IT" sz="1100" u="sng" dirty="0">
                <a:latin typeface="Arial Narrow" panose="020B0606020202030204" pitchFamily="34" charset="0"/>
              </a:rPr>
              <a:t>Potere di competenza</a:t>
            </a:r>
            <a:r>
              <a:rPr lang="it-IT" sz="1100" dirty="0">
                <a:latin typeface="Arial Narrow" panose="020B0606020202030204" pitchFamily="34" charset="0"/>
              </a:rPr>
              <a:t>: potere interpersonale basato sul possesso di conoscenze, esperienza e talento. È la forza della conoscenza e della competenza che legittima e fonda il diritto di orientare gli altrui comportamenti e la richiesta di conformarsi a quanto discende da principi scientificamente fondati.</a:t>
            </a:r>
          </a:p>
          <a:p>
            <a:pPr lvl="4" algn="just"/>
            <a:r>
              <a:rPr lang="it-IT" sz="1100" u="sng" dirty="0">
                <a:latin typeface="Arial Narrow" panose="020B0606020202030204" pitchFamily="34" charset="0"/>
              </a:rPr>
              <a:t>Potere del carisma: </a:t>
            </a:r>
            <a:r>
              <a:rPr lang="it-IT" sz="1100" dirty="0">
                <a:latin typeface="Arial Narrow" panose="020B0606020202030204" pitchFamily="34" charset="0"/>
              </a:rPr>
              <a:t>potere interpersonale fondato sul possesso di particolari caratteristiche personali. È un potere che, attraverso il meccanismo dell’identificazione, induce a pensare e ad agire come il soggetto assunto come modello e con il quale ci si identifica.</a:t>
            </a:r>
          </a:p>
          <a:p>
            <a:pPr lvl="4" algn="just"/>
            <a:r>
              <a:rPr lang="it-IT" sz="1100" u="sng" dirty="0">
                <a:latin typeface="Arial Narrow" panose="020B0606020202030204" pitchFamily="34" charset="0"/>
              </a:rPr>
              <a:t>Potere di coercizione: </a:t>
            </a:r>
            <a:r>
              <a:rPr lang="it-IT" sz="1100" dirty="0">
                <a:latin typeface="Arial Narrow" panose="020B0606020202030204" pitchFamily="34" charset="0"/>
              </a:rPr>
              <a:t>potere interpersonale fondato sull’abilità di controllare la distribuzione degli effetti indesiderati. Si realizza inducendo negli altri conformismo rispetto ai propri desideri, incutendo timore, comminando sanzioni ai dissidenti, come può avvenire attraverso la perdita di denaro o l’assegnazione di compiti indesiderati.</a:t>
            </a:r>
          </a:p>
          <a:p>
            <a:pPr lvl="4" algn="just"/>
            <a:r>
              <a:rPr lang="it-IT" sz="1100" u="sng" dirty="0">
                <a:latin typeface="Arial Narrow" panose="020B0606020202030204" pitchFamily="34" charset="0"/>
              </a:rPr>
              <a:t>Potere di riconoscimento: </a:t>
            </a:r>
            <a:r>
              <a:rPr lang="it-IT" sz="1100" dirty="0">
                <a:latin typeface="Arial Narrow" panose="020B0606020202030204" pitchFamily="34" charset="0"/>
              </a:rPr>
              <a:t>potere interpersonale fondato sull’abilità a controllare come gli esiti desiderati sono distribuiti. Si realizza influendo sugli altri, premiando il conformismo alle proprie richieste, manifestando apprezzamenti e, in termini più pragmatici, concedendo promozioni, affidando compiti gradevoli o di prestigio, ecc..</a:t>
            </a:r>
          </a:p>
          <a:p>
            <a:pPr marL="0" lvl="4" indent="0" algn="just">
              <a:buNone/>
            </a:pPr>
            <a:r>
              <a:rPr lang="it-IT" sz="1100" dirty="0">
                <a:latin typeface="Arial Narrow" panose="020B0606020202030204" pitchFamily="34" charset="0"/>
              </a:rPr>
              <a:t>All’interno delle organizzazioni sono presenti soggetti (“</a:t>
            </a:r>
            <a:r>
              <a:rPr lang="it-IT" sz="1100" b="1" i="1" dirty="0">
                <a:latin typeface="Arial Narrow" panose="020B0606020202030204" pitchFamily="34" charset="0"/>
              </a:rPr>
              <a:t>influencer</a:t>
            </a:r>
            <a:r>
              <a:rPr lang="it-IT" sz="1100" dirty="0">
                <a:latin typeface="Arial Narrow" panose="020B0606020202030204" pitchFamily="34" charset="0"/>
              </a:rPr>
              <a:t>”) che, pur non partecipando direttamente al processo decisionale, potrebbero influenzare le scelte delegate ad altri attori decisionali.</a:t>
            </a:r>
          </a:p>
          <a:p>
            <a:pPr marL="0" lvl="4" indent="0" algn="just">
              <a:buNone/>
            </a:pPr>
            <a:r>
              <a:rPr lang="it-IT" sz="1100" dirty="0">
                <a:latin typeface="Arial Narrow" panose="020B0606020202030204" pitchFamily="34" charset="0"/>
              </a:rPr>
              <a:t>Ai fini dell’individuazione degli </a:t>
            </a:r>
            <a:r>
              <a:rPr lang="it-IT" sz="1100" dirty="0" err="1">
                <a:latin typeface="Arial Narrow" panose="020B0606020202030204" pitchFamily="34" charset="0"/>
              </a:rPr>
              <a:t>influencer</a:t>
            </a:r>
            <a:r>
              <a:rPr lang="it-IT" sz="1100" dirty="0">
                <a:latin typeface="Arial Narrow" panose="020B0606020202030204" pitchFamily="34" charset="0"/>
              </a:rPr>
              <a:t>, rilevano le forme di potere che possiedono caratteristiche oggettive e rilevabili (posizione, competenza, coercizione, riconoscimento).</a:t>
            </a:r>
          </a:p>
          <a:p>
            <a:pPr marL="0" lvl="4" indent="0" algn="just">
              <a:buNone/>
            </a:pPr>
            <a:r>
              <a:rPr lang="it-IT" sz="1100" dirty="0">
                <a:latin typeface="Arial Narrow" panose="020B0606020202030204" pitchFamily="34" charset="0"/>
              </a:rPr>
              <a:t>Il grado di influenza ipotizzabile può variare in relazione alla forma di potere, alla tipologia e complessità dei processi aziendali coinvolti, ecc.. Lo schema di seguito illustrato rappresenta la presenza di un “interesse secondario” in capo ad un “</a:t>
            </a:r>
            <a:r>
              <a:rPr lang="it-IT" sz="1100" dirty="0" err="1">
                <a:latin typeface="Arial Narrow" panose="020B0606020202030204" pitchFamily="34" charset="0"/>
              </a:rPr>
              <a:t>influencer</a:t>
            </a:r>
            <a:r>
              <a:rPr lang="it-IT" sz="1100" dirty="0">
                <a:latin typeface="Arial Narrow" panose="020B0606020202030204" pitchFamily="34" charset="0"/>
              </a:rPr>
              <a:t>” che interferisce nel processo decisionale in cui sono coinvolti attori differenti.</a:t>
            </a:r>
          </a:p>
          <a:p>
            <a:pPr marL="0" lvl="4" indent="0" algn="just">
              <a:buNone/>
            </a:pPr>
            <a:endParaRPr lang="it-IT" sz="1100" dirty="0">
              <a:latin typeface="Arial Narrow" panose="020B0606020202030204" pitchFamily="34" charset="0"/>
            </a:endParaRPr>
          </a:p>
        </p:txBody>
      </p:sp>
    </p:spTree>
    <p:extLst>
      <p:ext uri="{BB962C8B-B14F-4D97-AF65-F5344CB8AC3E}">
        <p14:creationId xmlns:p14="http://schemas.microsoft.com/office/powerpoint/2010/main" val="33614584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5781</TotalTime>
  <Words>4259</Words>
  <Application>Microsoft Office PowerPoint</Application>
  <PresentationFormat>Custom</PresentationFormat>
  <Paragraphs>292</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Narrow</vt:lpstr>
      <vt:lpstr>Calibri</vt:lpstr>
      <vt:lpstr>EYInterstate</vt:lpstr>
      <vt:lpstr>EYInterstate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Ernst &amp; Young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Cristina Bressanelli</dc:creator>
  <cp:lastModifiedBy>Giorgio Mannelli</cp:lastModifiedBy>
  <cp:revision>800</cp:revision>
  <cp:lastPrinted>2019-05-29T14:27:54Z</cp:lastPrinted>
  <dcterms:created xsi:type="dcterms:W3CDTF">2016-10-24T07:47:42Z</dcterms:created>
  <dcterms:modified xsi:type="dcterms:W3CDTF">2019-06-06T17:07:15Z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ppReportDate">
    <vt:lpwstr/>
  </property>
  <property fmtid="{D5CDD505-2E9C-101B-9397-08002B2CF9AE}" pid="3" name="WppReportVersion">
    <vt:lpwstr>Version 1.0</vt:lpwstr>
  </property>
  <property fmtid="{D5CDD505-2E9C-101B-9397-08002B2CF9AE}" pid="4" name="WppReportDraft">
    <vt:lpwstr>(Draft)</vt:lpwstr>
  </property>
  <property fmtid="{D5CDD505-2E9C-101B-9397-08002B2CF9AE}" pid="5" name="WppReportCurrencySymbol">
    <vt:lpwstr>€</vt:lpwstr>
  </property>
  <property fmtid="{D5CDD505-2E9C-101B-9397-08002B2CF9AE}" pid="6" name="WppReportDashboardTitleText">
    <vt:lpwstr>Dashboard</vt:lpwstr>
  </property>
  <property fmtid="{D5CDD505-2E9C-101B-9397-08002B2CF9AE}" pid="7" name="WppReportShortPageNumberFormat">
    <vt:lpwstr>Page &lt;#&gt;</vt:lpwstr>
  </property>
  <property fmtid="{D5CDD505-2E9C-101B-9397-08002B2CF9AE}" pid="8" name="WppReportLongPageNumberFormat">
    <vt:lpwstr>Page &lt;#&gt; of &lt;PageCount&gt;</vt:lpwstr>
  </property>
  <property fmtid="{D5CDD505-2E9C-101B-9397-08002B2CF9AE}" pid="9" name="WppReportTocTitleText">
    <vt:lpwstr>Table of contents</vt:lpwstr>
  </property>
  <property fmtid="{D5CDD505-2E9C-101B-9397-08002B2CF9AE}" pid="10" name="WppReportIsTocUpdateRecommended">
    <vt:bool>true</vt:bool>
  </property>
  <property fmtid="{D5CDD505-2E9C-101B-9397-08002B2CF9AE}" pid="11" name="WppReportPropertiesLastWrittenToDocument">
    <vt:filetime>2019-05-28T11:11:03Z</vt:filetime>
  </property>
</Properties>
</file>